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56" r:id="rId2"/>
    <p:sldId id="357" r:id="rId3"/>
    <p:sldId id="377" r:id="rId4"/>
    <p:sldId id="396" r:id="rId5"/>
    <p:sldId id="393" r:id="rId6"/>
    <p:sldId id="405" r:id="rId7"/>
    <p:sldId id="406" r:id="rId8"/>
    <p:sldId id="359" r:id="rId9"/>
    <p:sldId id="395" r:id="rId10"/>
    <p:sldId id="403" r:id="rId11"/>
    <p:sldId id="404" r:id="rId12"/>
    <p:sldId id="401" r:id="rId13"/>
    <p:sldId id="402" r:id="rId14"/>
    <p:sldId id="394" r:id="rId15"/>
    <p:sldId id="378" r:id="rId16"/>
    <p:sldId id="397" r:id="rId17"/>
    <p:sldId id="398" r:id="rId18"/>
    <p:sldId id="399" r:id="rId19"/>
    <p:sldId id="400" r:id="rId20"/>
    <p:sldId id="375" r:id="rId21"/>
    <p:sldId id="383" r:id="rId22"/>
    <p:sldId id="407" r:id="rId23"/>
    <p:sldId id="408" r:id="rId24"/>
    <p:sldId id="3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3447" autoAdjust="0"/>
  </p:normalViewPr>
  <p:slideViewPr>
    <p:cSldViewPr snapToGrid="0">
      <p:cViewPr varScale="1">
        <p:scale>
          <a:sx n="59" d="100"/>
          <a:sy n="59" d="100"/>
        </p:scale>
        <p:origin x="556"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202F1-47C0-40A9-B28F-F2F6C5ED9DD1}" type="datetimeFigureOut">
              <a:rPr lang="en-IN" smtClean="0"/>
              <a:t>26-01-2025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196F2-53C4-4DBA-985C-789A77F4B21B}" type="slidenum">
              <a:rPr lang="en-IN" smtClean="0"/>
              <a:t>‹#›</a:t>
            </a:fld>
            <a:endParaRPr lang="en-IN"/>
          </a:p>
        </p:txBody>
      </p:sp>
    </p:spTree>
    <p:extLst>
      <p:ext uri="{BB962C8B-B14F-4D97-AF65-F5344CB8AC3E}">
        <p14:creationId xmlns:p14="http://schemas.microsoft.com/office/powerpoint/2010/main" val="234008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1/26/2025</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743248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1/26/2025</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109635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723411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1/26/2025</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78658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095329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1/26/2025</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3888356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B604E0-1A6D-68F6-134C-C7366F2AF89B}"/>
              </a:ext>
            </a:extLst>
          </p:cNvPr>
          <p:cNvSpPr txBox="1"/>
          <p:nvPr/>
        </p:nvSpPr>
        <p:spPr>
          <a:xfrm>
            <a:off x="1034143" y="1360714"/>
            <a:ext cx="10226731" cy="671381"/>
          </a:xfrm>
          <a:prstGeom prst="rect">
            <a:avLst/>
          </a:prstGeom>
          <a:noFill/>
        </p:spPr>
        <p:txBody>
          <a:bodyPr wrap="square" rtlCol="0">
            <a:spAutoFit/>
          </a:bodyPr>
          <a:lstStyle/>
          <a:p>
            <a:pPr algn="ctr"/>
            <a:r>
              <a:rPr lang="en-IN" sz="3600" b="1" u="sng" dirty="0">
                <a:latin typeface="Times New Roman" panose="02020603050405020304" pitchFamily="18" charset="0"/>
                <a:cs typeface="Times New Roman" panose="02020603050405020304" pitchFamily="18" charset="0"/>
              </a:rPr>
              <a:t>REAL TIME OBJECT DETECTION</a:t>
            </a:r>
          </a:p>
        </p:txBody>
      </p:sp>
      <p:sp>
        <p:nvSpPr>
          <p:cNvPr id="5" name="TextBox 4">
            <a:extLst>
              <a:ext uri="{FF2B5EF4-FFF2-40B4-BE49-F238E27FC236}">
                <a16:creationId xmlns:a16="http://schemas.microsoft.com/office/drawing/2014/main" id="{D93B92B1-A0DC-4594-CA0B-FA7DCB2DFA6A}"/>
              </a:ext>
            </a:extLst>
          </p:cNvPr>
          <p:cNvSpPr txBox="1"/>
          <p:nvPr/>
        </p:nvSpPr>
        <p:spPr>
          <a:xfrm>
            <a:off x="513209" y="4420196"/>
            <a:ext cx="6267011" cy="923330"/>
          </a:xfrm>
          <a:prstGeom prst="rect">
            <a:avLst/>
          </a:prstGeom>
          <a:noFill/>
        </p:spPr>
        <p:txBody>
          <a:bodyPr wrap="square" rtlCol="0">
            <a:spAutoFit/>
          </a:bodyPr>
          <a:lstStyle/>
          <a:p>
            <a:pPr algn="l"/>
            <a:r>
              <a:rPr lang="en-IN" b="1" dirty="0">
                <a:latin typeface="Times New Roman" panose="02020603050405020304" pitchFamily="18" charset="0"/>
                <a:cs typeface="Times New Roman" panose="02020603050405020304" pitchFamily="18" charset="0"/>
              </a:rPr>
              <a:t>Suvayan Chatterjee</a:t>
            </a:r>
          </a:p>
          <a:p>
            <a:pPr algn="l"/>
            <a:r>
              <a:rPr lang="en-IN" dirty="0" err="1">
                <a:latin typeface="Times New Roman" panose="02020603050405020304" pitchFamily="18" charset="0"/>
                <a:cs typeface="Times New Roman" panose="02020603050405020304" pitchFamily="18" charset="0"/>
              </a:rPr>
              <a:t>Sap_ID</a:t>
            </a:r>
            <a:r>
              <a:rPr lang="en-IN" dirty="0">
                <a:latin typeface="Times New Roman" panose="02020603050405020304" pitchFamily="18" charset="0"/>
                <a:cs typeface="Times New Roman" panose="02020603050405020304" pitchFamily="18" charset="0"/>
              </a:rPr>
              <a:t>  : 500123479</a:t>
            </a:r>
          </a:p>
          <a:p>
            <a:r>
              <a:rPr lang="en-US"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M.Tech</a:t>
            </a:r>
            <a:r>
              <a:rPr lang="en-US"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Computer Science and Engineering</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6984809-5D3C-E2EF-143B-4AE4993CE3FC}"/>
              </a:ext>
            </a:extLst>
          </p:cNvPr>
          <p:cNvSpPr txBox="1"/>
          <p:nvPr/>
        </p:nvSpPr>
        <p:spPr>
          <a:xfrm>
            <a:off x="8338457" y="4026947"/>
            <a:ext cx="3537857" cy="1372683"/>
          </a:xfrm>
          <a:prstGeom prst="rect">
            <a:avLst/>
          </a:prstGeom>
          <a:noFill/>
        </p:spPr>
        <p:txBody>
          <a:bodyPr wrap="square" rtlCol="0">
            <a:spAutoFit/>
          </a:bodyPr>
          <a:lstStyle/>
          <a:p>
            <a:pPr marL="0" marR="0" lvl="0" indent="0" rtl="0">
              <a:lnSpc>
                <a:spcPct val="80000"/>
              </a:lnSpc>
              <a:spcBef>
                <a:spcPts val="0"/>
              </a:spcBef>
              <a:spcAft>
                <a:spcPts val="0"/>
              </a:spcAft>
              <a:buClr>
                <a:schemeClr val="dk1"/>
              </a:buClr>
              <a:buSzPts val="275"/>
              <a:buFont typeface="Arial"/>
              <a:buNone/>
            </a:pPr>
            <a:r>
              <a:rPr lang="en-US" sz="2400" b="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Under the Supervision of</a:t>
            </a:r>
            <a:endParaRPr lang="en-US" sz="2400" b="1" dirty="0">
              <a:latin typeface="Times New Roman" panose="02020603050405020304" pitchFamily="18" charset="0"/>
              <a:cs typeface="Times New Roman" panose="02020603050405020304" pitchFamily="18" charset="0"/>
            </a:endParaRPr>
          </a:p>
          <a:p>
            <a:pPr marL="0" marR="0" lvl="0" indent="0" rtl="0">
              <a:lnSpc>
                <a:spcPct val="80000"/>
              </a:lnSpc>
              <a:spcBef>
                <a:spcPts val="0"/>
              </a:spcBef>
              <a:spcAft>
                <a:spcPts val="0"/>
              </a:spcAft>
              <a:buClr>
                <a:schemeClr val="dk1"/>
              </a:buClr>
              <a:buSzPts val="275"/>
              <a:buFont typeface="Arial"/>
              <a:buNone/>
            </a:pPr>
            <a:endParaRPr lang="en-US" sz="2000" b="0" i="1" u="none" strike="noStrike" cap="none" dirty="0">
              <a:solidFill>
                <a:schemeClr val="dk1"/>
              </a:solidFill>
              <a:latin typeface="Times New Roman"/>
              <a:ea typeface="Times New Roman"/>
              <a:cs typeface="Times New Roman"/>
              <a:sym typeface="Times New Roman"/>
            </a:endParaRPr>
          </a:p>
          <a:p>
            <a:pPr marL="0" marR="0" lvl="0" indent="0" rtl="0">
              <a:lnSpc>
                <a:spcPct val="80000"/>
              </a:lnSpc>
              <a:spcBef>
                <a:spcPts val="0"/>
              </a:spcBef>
              <a:spcAft>
                <a:spcPts val="0"/>
              </a:spcAft>
              <a:buClr>
                <a:schemeClr val="dk1"/>
              </a:buClr>
              <a:buSzPts val="275"/>
              <a:buFont typeface="Arial"/>
              <a:buNone/>
            </a:pPr>
            <a:r>
              <a:rPr lang="en-US" sz="2000" b="1" u="none" strike="noStrike" cap="none" dirty="0">
                <a:solidFill>
                  <a:schemeClr val="dk1"/>
                </a:solidFill>
                <a:latin typeface="Times New Roman"/>
                <a:ea typeface="Times New Roman"/>
                <a:cs typeface="Times New Roman"/>
                <a:sym typeface="Times New Roman"/>
              </a:rPr>
              <a:t>Dr. </a:t>
            </a:r>
            <a:r>
              <a:rPr lang="en-US" sz="2000" b="1" u="none" strike="noStrike" cap="none" dirty="0" err="1">
                <a:solidFill>
                  <a:schemeClr val="dk1"/>
                </a:solidFill>
                <a:latin typeface="Times New Roman"/>
                <a:ea typeface="Times New Roman"/>
                <a:cs typeface="Times New Roman"/>
                <a:sym typeface="Times New Roman"/>
              </a:rPr>
              <a:t>Roohi</a:t>
            </a:r>
            <a:r>
              <a:rPr lang="en-US" sz="2000" b="1" u="none" strike="noStrike" cap="none" dirty="0">
                <a:solidFill>
                  <a:schemeClr val="dk1"/>
                </a:solidFill>
                <a:latin typeface="Times New Roman"/>
                <a:ea typeface="Times New Roman"/>
                <a:cs typeface="Times New Roman"/>
                <a:sym typeface="Times New Roman"/>
              </a:rPr>
              <a:t>  </a:t>
            </a:r>
            <a:r>
              <a:rPr lang="en-US" sz="2000" b="1" u="none" strike="noStrike" cap="none" dirty="0" err="1">
                <a:solidFill>
                  <a:schemeClr val="dk1"/>
                </a:solidFill>
                <a:latin typeface="Times New Roman"/>
                <a:ea typeface="Times New Roman"/>
                <a:cs typeface="Times New Roman"/>
                <a:sym typeface="Times New Roman"/>
              </a:rPr>
              <a:t>Sille</a:t>
            </a:r>
            <a:endParaRPr lang="en-US" sz="2000" b="1" u="none" strike="noStrike" cap="none" dirty="0">
              <a:solidFill>
                <a:schemeClr val="dk1"/>
              </a:solidFill>
              <a:latin typeface="Times New Roman"/>
              <a:ea typeface="Times New Roman"/>
              <a:cs typeface="Times New Roman"/>
              <a:sym typeface="Times New Roman"/>
            </a:endParaRPr>
          </a:p>
          <a:p>
            <a:pPr marL="0" marR="0" lvl="0" indent="0" rtl="0">
              <a:lnSpc>
                <a:spcPct val="80000"/>
              </a:lnSpc>
              <a:spcBef>
                <a:spcPts val="0"/>
              </a:spcBef>
              <a:spcAft>
                <a:spcPts val="0"/>
              </a:spcAft>
              <a:buClr>
                <a:schemeClr val="dk1"/>
              </a:buClr>
              <a:buSzPts val="275"/>
              <a:buFont typeface="Arial"/>
              <a:buNone/>
            </a:pPr>
            <a:r>
              <a:rPr lang="en-US" sz="2000" i="1" dirty="0">
                <a:solidFill>
                  <a:schemeClr val="dk1"/>
                </a:solidFill>
                <a:latin typeface="Times New Roman"/>
                <a:ea typeface="Times New Roman"/>
                <a:cs typeface="Times New Roman"/>
                <a:sym typeface="Times New Roman"/>
              </a:rPr>
              <a:t>Assistant Professor (SG)</a:t>
            </a:r>
          </a:p>
          <a:p>
            <a:pPr marL="0" marR="0" lvl="0" indent="0" rtl="0">
              <a:lnSpc>
                <a:spcPct val="80000"/>
              </a:lnSpc>
              <a:spcBef>
                <a:spcPts val="0"/>
              </a:spcBef>
              <a:spcAft>
                <a:spcPts val="0"/>
              </a:spcAft>
              <a:buClr>
                <a:schemeClr val="dk1"/>
              </a:buClr>
              <a:buSzPts val="275"/>
              <a:buFont typeface="Arial"/>
              <a:buNone/>
            </a:pPr>
            <a:r>
              <a:rPr lang="en-US" sz="2000" b="0" i="1" u="none" strike="noStrike" cap="none" dirty="0">
                <a:solidFill>
                  <a:schemeClr val="dk1"/>
                </a:solidFill>
                <a:latin typeface="Times New Roman"/>
                <a:ea typeface="Times New Roman"/>
                <a:cs typeface="Times New Roman"/>
                <a:sym typeface="Times New Roman"/>
              </a:rPr>
              <a:t>CSO Cluster, SOCS</a:t>
            </a:r>
          </a:p>
        </p:txBody>
      </p:sp>
      <p:sp>
        <p:nvSpPr>
          <p:cNvPr id="4" name="TextBox 3">
            <a:extLst>
              <a:ext uri="{FF2B5EF4-FFF2-40B4-BE49-F238E27FC236}">
                <a16:creationId xmlns:a16="http://schemas.microsoft.com/office/drawing/2014/main" id="{424ECFA9-838E-017F-6658-C829228D7285}"/>
              </a:ext>
            </a:extLst>
          </p:cNvPr>
          <p:cNvSpPr txBox="1"/>
          <p:nvPr/>
        </p:nvSpPr>
        <p:spPr>
          <a:xfrm>
            <a:off x="2822559" y="492047"/>
            <a:ext cx="6267011" cy="584775"/>
          </a:xfrm>
          <a:prstGeom prst="rect">
            <a:avLst/>
          </a:prstGeom>
          <a:noFill/>
        </p:spPr>
        <p:txBody>
          <a:bodyPr wrap="square">
            <a:spAutoFit/>
          </a:bodyPr>
          <a:lstStyle/>
          <a:p>
            <a:pPr marL="0" marR="0" lvl="0" indent="0" algn="ctr" rtl="0">
              <a:spcBef>
                <a:spcPts val="0"/>
              </a:spcBef>
              <a:spcAft>
                <a:spcPts val="0"/>
              </a:spcAft>
              <a:buNone/>
            </a:pPr>
            <a:r>
              <a:rPr lang="en-IN" sz="3200" b="1" i="0" u="none" strike="noStrike" cap="none" dirty="0">
                <a:solidFill>
                  <a:schemeClr val="dk1"/>
                </a:solidFill>
                <a:latin typeface="Calibri"/>
                <a:ea typeface="Calibri"/>
                <a:cs typeface="Calibri"/>
                <a:sym typeface="Calibri"/>
              </a:rPr>
              <a:t>END – TERM  PRESENTATION</a:t>
            </a:r>
            <a:endParaRPr lang="en-IN" sz="3200" dirty="0"/>
          </a:p>
        </p:txBody>
      </p:sp>
      <p:sp>
        <p:nvSpPr>
          <p:cNvPr id="7" name="TextBox 6">
            <a:extLst>
              <a:ext uri="{FF2B5EF4-FFF2-40B4-BE49-F238E27FC236}">
                <a16:creationId xmlns:a16="http://schemas.microsoft.com/office/drawing/2014/main" id="{F77EC7B6-F2F9-0052-2C90-9B2EF7FE5963}"/>
              </a:ext>
            </a:extLst>
          </p:cNvPr>
          <p:cNvSpPr txBox="1"/>
          <p:nvPr/>
        </p:nvSpPr>
        <p:spPr>
          <a:xfrm>
            <a:off x="513209" y="4026947"/>
            <a:ext cx="4009390" cy="393249"/>
          </a:xfrm>
          <a:prstGeom prst="rect">
            <a:avLst/>
          </a:prstGeom>
          <a:noFill/>
        </p:spPr>
        <p:txBody>
          <a:bodyPr wrap="square">
            <a:spAutoFit/>
          </a:bodyPr>
          <a:lstStyle/>
          <a:p>
            <a:pPr marL="0" marR="0" lvl="0" indent="0" rtl="0">
              <a:lnSpc>
                <a:spcPct val="80000"/>
              </a:lnSpc>
              <a:spcBef>
                <a:spcPts val="0"/>
              </a:spcBef>
              <a:spcAft>
                <a:spcPts val="0"/>
              </a:spcAft>
              <a:buClr>
                <a:schemeClr val="dk1"/>
              </a:buClr>
              <a:buSzPts val="275"/>
              <a:buFont typeface="Arial"/>
              <a:buNone/>
            </a:pPr>
            <a:r>
              <a:rPr lang="en-IN" sz="2400" b="1" i="1" u="none" strike="noStrike" cap="none" dirty="0">
                <a:solidFill>
                  <a:schemeClr val="dk1"/>
                </a:solidFill>
                <a:latin typeface="Times New Roman"/>
                <a:ea typeface="Times New Roman"/>
                <a:cs typeface="Times New Roman"/>
                <a:sym typeface="Times New Roman"/>
              </a:rPr>
              <a:t>Presented by</a:t>
            </a:r>
            <a:endParaRPr lang="en-IN" sz="2400" b="1" dirty="0"/>
          </a:p>
        </p:txBody>
      </p:sp>
    </p:spTree>
    <p:extLst>
      <p:ext uri="{BB962C8B-B14F-4D97-AF65-F5344CB8AC3E}">
        <p14:creationId xmlns:p14="http://schemas.microsoft.com/office/powerpoint/2010/main" val="386067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B542-6F9C-E976-986C-89FE410FC368}"/>
              </a:ext>
            </a:extLst>
          </p:cNvPr>
          <p:cNvSpPr>
            <a:spLocks noGrp="1"/>
          </p:cNvSpPr>
          <p:nvPr>
            <p:ph type="title"/>
          </p:nvPr>
        </p:nvSpPr>
        <p:spPr>
          <a:xfrm>
            <a:off x="762000" y="427039"/>
            <a:ext cx="10972800" cy="672418"/>
          </a:xfrm>
        </p:spPr>
        <p:txBody>
          <a:bodyPr>
            <a:normAutofit fontScale="90000"/>
          </a:bodyPr>
          <a:lstStyle/>
          <a:p>
            <a:r>
              <a:rPr lang="en-IN" b="1" dirty="0"/>
              <a:t>Methodology</a:t>
            </a:r>
          </a:p>
        </p:txBody>
      </p:sp>
      <p:sp>
        <p:nvSpPr>
          <p:cNvPr id="4" name="Rectangle 1">
            <a:extLst>
              <a:ext uri="{FF2B5EF4-FFF2-40B4-BE49-F238E27FC236}">
                <a16:creationId xmlns:a16="http://schemas.microsoft.com/office/drawing/2014/main" id="{A40FB6F0-FFE1-2EE1-D52F-2B27CD5D5058}"/>
              </a:ext>
            </a:extLst>
          </p:cNvPr>
          <p:cNvSpPr>
            <a:spLocks noGrp="1" noChangeArrowheads="1"/>
          </p:cNvSpPr>
          <p:nvPr>
            <p:ph idx="1"/>
          </p:nvPr>
        </p:nvSpPr>
        <p:spPr bwMode="auto">
          <a:xfrm>
            <a:off x="762000" y="1476427"/>
            <a:ext cx="11103429"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spcBef>
                <a:spcPct val="0"/>
              </a:spcBef>
              <a:spcAft>
                <a:spcPct val="0"/>
              </a:spcAft>
              <a:buNone/>
            </a:pPr>
            <a:r>
              <a:rPr lang="en-US" altLang="en-US" sz="2400" b="1" dirty="0">
                <a:latin typeface="Times New Roman" panose="02020603050405020304" pitchFamily="18" charset="0"/>
                <a:cs typeface="Times New Roman" panose="02020603050405020304" pitchFamily="18" charset="0"/>
              </a:rPr>
              <a:t>2.Workflow</a:t>
            </a:r>
          </a:p>
          <a:p>
            <a:pPr marL="0" indent="0" defTabSz="914400" eaLnBrk="0" fontAlgn="base" hangingPunct="0">
              <a:spcBef>
                <a:spcPct val="0"/>
              </a:spcBef>
              <a:spcAft>
                <a:spcPct val="0"/>
              </a:spcAft>
              <a:buNone/>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Collection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Collect diverse images representing objects to detect.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Annotation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tools like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LabelImg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label images with bounding boxes and save annotations.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Label Map and TFRecord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 a label map linking class IDs to class names.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 annotated data to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TFRecord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format for TensorFlow.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Configure Model for Training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 a pre-trained SSD MobileNet model.</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Modify the pipeline.config file to link training data, label map, and model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the Model</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 using the TensorFlow Object Detection API:</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ECEB2A-A092-431B-3F58-EF62E6577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71" y="5723390"/>
            <a:ext cx="9927771" cy="707571"/>
          </a:xfrm>
          <a:prstGeom prst="rect">
            <a:avLst/>
          </a:prstGeom>
        </p:spPr>
      </p:pic>
    </p:spTree>
    <p:extLst>
      <p:ext uri="{BB962C8B-B14F-4D97-AF65-F5344CB8AC3E}">
        <p14:creationId xmlns:p14="http://schemas.microsoft.com/office/powerpoint/2010/main" val="123275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9A4D-D3B0-64DF-6FE3-CE14A4EAF65F}"/>
              </a:ext>
            </a:extLst>
          </p:cNvPr>
          <p:cNvSpPr>
            <a:spLocks noGrp="1"/>
          </p:cNvSpPr>
          <p:nvPr>
            <p:ph type="title"/>
          </p:nvPr>
        </p:nvSpPr>
        <p:spPr/>
        <p:txBody>
          <a:bodyPr/>
          <a:lstStyle/>
          <a:p>
            <a:r>
              <a:rPr lang="en-IN" b="1" dirty="0"/>
              <a:t>Methodology</a:t>
            </a:r>
          </a:p>
        </p:txBody>
      </p:sp>
      <p:sp>
        <p:nvSpPr>
          <p:cNvPr id="3" name="Content Placeholder 2">
            <a:extLst>
              <a:ext uri="{FF2B5EF4-FFF2-40B4-BE49-F238E27FC236}">
                <a16:creationId xmlns:a16="http://schemas.microsoft.com/office/drawing/2014/main" id="{31AFC165-2B65-1994-024F-693CA8A61B05}"/>
              </a:ext>
            </a:extLst>
          </p:cNvPr>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 the Model</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Assess the model's performance using validation data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loss curves).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 Trained Model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Save the trained model as saved_model for inference: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Objects</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Load the model.</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real-time data (e.g., from a webcam) or static images for detection.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Visualize results with bounding boxes, labels, and scores.</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9B9A1CF-C9D2-310C-D1D8-C613A2B2B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3" y="3247806"/>
            <a:ext cx="10504714" cy="767776"/>
          </a:xfrm>
          <a:prstGeom prst="rect">
            <a:avLst/>
          </a:prstGeom>
        </p:spPr>
      </p:pic>
    </p:spTree>
    <p:extLst>
      <p:ext uri="{BB962C8B-B14F-4D97-AF65-F5344CB8AC3E}">
        <p14:creationId xmlns:p14="http://schemas.microsoft.com/office/powerpoint/2010/main" val="394058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5B36-0FEE-2021-5611-87FB0B68474F}"/>
              </a:ext>
            </a:extLst>
          </p:cNvPr>
          <p:cNvSpPr>
            <a:spLocks noGrp="1"/>
          </p:cNvSpPr>
          <p:nvPr>
            <p:ph type="title"/>
          </p:nvPr>
        </p:nvSpPr>
        <p:spPr/>
        <p:txBody>
          <a:bodyPr>
            <a:normAutofit fontScale="90000"/>
          </a:bodyPr>
          <a:lstStyle/>
          <a:p>
            <a:r>
              <a:rPr lang="en-US" altLang="en-US" b="1" dirty="0">
                <a:latin typeface="Arial" panose="020B0604020202020204" pitchFamily="34" charset="0"/>
              </a:rPr>
              <a:t>Methodology</a:t>
            </a:r>
            <a:br>
              <a:rPr kumimoji="0" lang="en-US" altLang="en-US" sz="4400" b="1" i="0" u="none" strike="noStrike" cap="none" normalizeH="0" baseline="0" dirty="0">
                <a:ln>
                  <a:noFill/>
                </a:ln>
                <a:solidFill>
                  <a:schemeClr val="tx1"/>
                </a:solidFill>
                <a:effectLst/>
                <a:latin typeface="Arial" panose="020B0604020202020204" pitchFamily="34" charset="0"/>
              </a:rPr>
            </a:br>
            <a:endParaRPr lang="en-IN" dirty="0"/>
          </a:p>
        </p:txBody>
      </p:sp>
      <p:sp>
        <p:nvSpPr>
          <p:cNvPr id="5" name="Rectangle 2">
            <a:extLst>
              <a:ext uri="{FF2B5EF4-FFF2-40B4-BE49-F238E27FC236}">
                <a16:creationId xmlns:a16="http://schemas.microsoft.com/office/drawing/2014/main" id="{459D1B43-AD2D-E814-33CA-64DC3AF157AA}"/>
              </a:ext>
            </a:extLst>
          </p:cNvPr>
          <p:cNvSpPr>
            <a:spLocks noGrp="1" noChangeArrowheads="1"/>
          </p:cNvSpPr>
          <p:nvPr>
            <p:ph idx="1"/>
          </p:nvPr>
        </p:nvSpPr>
        <p:spPr bwMode="auto">
          <a:xfrm>
            <a:off x="761999" y="1584150"/>
            <a:ext cx="10765971"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3.Architecture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SSD MobileNet 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SSD (Single Shot Detector)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Performs object localization and classification in a single forward pass.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default bounding boxes for detecting objects at various scales.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MobileNet Backbone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Lightweight CNN optimized for mobile and embedded devices.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depthwise separable convolutions for efficiency.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and Output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Images or video frames (shape: </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height, width, 3]).</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Bounding box coordinates.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labels.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Confidence scores.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73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9876-A8E4-9B8F-92BF-5F8A697E52FA}"/>
              </a:ext>
            </a:extLst>
          </p:cNvPr>
          <p:cNvSpPr>
            <a:spLocks noGrp="1"/>
          </p:cNvSpPr>
          <p:nvPr>
            <p:ph type="title"/>
          </p:nvPr>
        </p:nvSpPr>
        <p:spPr/>
        <p:txBody>
          <a:bodyPr/>
          <a:lstStyle/>
          <a:p>
            <a:r>
              <a:rPr lang="en-IN" b="1" dirty="0"/>
              <a:t>Methodology</a:t>
            </a:r>
          </a:p>
        </p:txBody>
      </p:sp>
      <p:sp>
        <p:nvSpPr>
          <p:cNvPr id="3" name="Content Placeholder 2">
            <a:extLst>
              <a:ext uri="{FF2B5EF4-FFF2-40B4-BE49-F238E27FC236}">
                <a16:creationId xmlns:a16="http://schemas.microsoft.com/office/drawing/2014/main" id="{E06029F5-6ECE-7806-1D9C-A9592B974F51}"/>
              </a:ext>
            </a:extLst>
          </p:cNvPr>
          <p:cNvSpPr>
            <a:spLocks noGrp="1"/>
          </p:cNvSpPr>
          <p:nvPr>
            <p:ph idx="1"/>
          </p:nvPr>
        </p:nvSpPr>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4.Advantages of SSD MobileNet</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Real-Time Performance</a:t>
            </a:r>
            <a:r>
              <a:rPr lang="en-US" sz="1800" dirty="0">
                <a:latin typeface="Times New Roman" panose="02020603050405020304" pitchFamily="18" charset="0"/>
                <a:cs typeface="Times New Roman" panose="02020603050405020304" pitchFamily="18" charset="0"/>
              </a:rPr>
              <a:t>: Achieves high-speed inference suitable for real-time applications.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Lightweight</a:t>
            </a:r>
            <a:r>
              <a:rPr lang="en-US" sz="1800" dirty="0">
                <a:latin typeface="Times New Roman" panose="02020603050405020304" pitchFamily="18" charset="0"/>
                <a:cs typeface="Times New Roman" panose="02020603050405020304" pitchFamily="18" charset="0"/>
              </a:rPr>
              <a:t>: Optimized for resource-constrained devices.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Scalable</a:t>
            </a:r>
            <a:r>
              <a:rPr lang="en-US" sz="1800" dirty="0">
                <a:latin typeface="Times New Roman" panose="02020603050405020304" pitchFamily="18" charset="0"/>
                <a:cs typeface="Times New Roman" panose="02020603050405020304" pitchFamily="18" charset="0"/>
              </a:rPr>
              <a:t>: Can be deployed on edge devices using TensorFlow Lite.</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79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E144-9C25-2A24-67D6-3E59FCFDDC2C}"/>
              </a:ext>
            </a:extLst>
          </p:cNvPr>
          <p:cNvSpPr>
            <a:spLocks noGrp="1"/>
          </p:cNvSpPr>
          <p:nvPr>
            <p:ph type="title"/>
          </p:nvPr>
        </p:nvSpPr>
        <p:spPr>
          <a:xfrm>
            <a:off x="762000" y="427039"/>
            <a:ext cx="10972800" cy="302304"/>
          </a:xfrm>
        </p:spPr>
        <p:txBody>
          <a:bodyPr>
            <a:noAutofit/>
          </a:bodyPr>
          <a:lstStyle/>
          <a:p>
            <a:r>
              <a:rPr lang="en-IN" sz="4000" b="1" dirty="0"/>
              <a:t>Methodology</a:t>
            </a:r>
            <a:endParaRPr lang="en-IN" sz="3600" b="1" dirty="0"/>
          </a:p>
        </p:txBody>
      </p:sp>
      <p:pic>
        <p:nvPicPr>
          <p:cNvPr id="1026" name="Picture 2">
            <a:extLst>
              <a:ext uri="{FF2B5EF4-FFF2-40B4-BE49-F238E27FC236}">
                <a16:creationId xmlns:a16="http://schemas.microsoft.com/office/drawing/2014/main" id="{72E99413-C588-6A20-118C-C41071302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6914" y="1001487"/>
            <a:ext cx="8817429" cy="538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62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4E03D-3143-F017-BBDB-3AF057B94461}"/>
              </a:ext>
            </a:extLst>
          </p:cNvPr>
          <p:cNvSpPr>
            <a:spLocks noGrp="1"/>
          </p:cNvSpPr>
          <p:nvPr>
            <p:ph type="title"/>
          </p:nvPr>
        </p:nvSpPr>
        <p:spPr>
          <a:xfrm>
            <a:off x="762000" y="427040"/>
            <a:ext cx="10972800" cy="215218"/>
          </a:xfrm>
        </p:spPr>
        <p:txBody>
          <a:bodyPr>
            <a:normAutofit fontScale="90000"/>
          </a:bodyPr>
          <a:lstStyle/>
          <a:p>
            <a:r>
              <a:rPr lang="en-IN" sz="3600" b="1" dirty="0"/>
              <a:t>Loss Function after 2000 training steps</a:t>
            </a:r>
          </a:p>
        </p:txBody>
      </p:sp>
      <p:pic>
        <p:nvPicPr>
          <p:cNvPr id="7" name="Picture 6">
            <a:extLst>
              <a:ext uri="{FF2B5EF4-FFF2-40B4-BE49-F238E27FC236}">
                <a16:creationId xmlns:a16="http://schemas.microsoft.com/office/drawing/2014/main" id="{12461E66-54A3-F233-9095-C418097BCBEE}"/>
              </a:ext>
            </a:extLst>
          </p:cNvPr>
          <p:cNvPicPr>
            <a:picLocks noChangeAspect="1"/>
          </p:cNvPicPr>
          <p:nvPr/>
        </p:nvPicPr>
        <p:blipFill>
          <a:blip r:embed="rId2">
            <a:extLst>
              <a:ext uri="{28A0092B-C50C-407E-A947-70E740481C1C}">
                <a14:useLocalDpi xmlns:a14="http://schemas.microsoft.com/office/drawing/2010/main" val="0"/>
              </a:ext>
            </a:extLst>
          </a:blip>
          <a:srcRect b="6209"/>
          <a:stretch/>
        </p:blipFill>
        <p:spPr>
          <a:xfrm>
            <a:off x="1338943" y="925286"/>
            <a:ext cx="9818914" cy="5178101"/>
          </a:xfrm>
          <a:prstGeom prst="rect">
            <a:avLst/>
          </a:prstGeom>
        </p:spPr>
      </p:pic>
    </p:spTree>
    <p:extLst>
      <p:ext uri="{BB962C8B-B14F-4D97-AF65-F5344CB8AC3E}">
        <p14:creationId xmlns:p14="http://schemas.microsoft.com/office/powerpoint/2010/main" val="100954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EAEA-2A98-1146-A71B-8B55F6C8266A}"/>
              </a:ext>
            </a:extLst>
          </p:cNvPr>
          <p:cNvSpPr>
            <a:spLocks noGrp="1"/>
          </p:cNvSpPr>
          <p:nvPr>
            <p:ph type="title"/>
          </p:nvPr>
        </p:nvSpPr>
        <p:spPr/>
        <p:txBody>
          <a:bodyPr/>
          <a:lstStyle/>
          <a:p>
            <a:r>
              <a:rPr lang="en-IN" dirty="0"/>
              <a:t>Average precision</a:t>
            </a:r>
          </a:p>
        </p:txBody>
      </p:sp>
      <p:pic>
        <p:nvPicPr>
          <p:cNvPr id="5" name="Content Placeholder 4">
            <a:extLst>
              <a:ext uri="{FF2B5EF4-FFF2-40B4-BE49-F238E27FC236}">
                <a16:creationId xmlns:a16="http://schemas.microsoft.com/office/drawing/2014/main" id="{E8E4CAB3-8DB2-29A9-6275-429258A2AD1D}"/>
              </a:ext>
            </a:extLst>
          </p:cNvPr>
          <p:cNvPicPr>
            <a:picLocks noGrp="1" noChangeAspect="1"/>
          </p:cNvPicPr>
          <p:nvPr>
            <p:ph idx="1"/>
          </p:nvPr>
        </p:nvPicPr>
        <p:blipFill>
          <a:blip r:embed="rId2"/>
          <a:stretch>
            <a:fillRect/>
          </a:stretch>
        </p:blipFill>
        <p:spPr>
          <a:xfrm>
            <a:off x="829934" y="1415142"/>
            <a:ext cx="10836932" cy="4525963"/>
          </a:xfrm>
        </p:spPr>
      </p:pic>
    </p:spTree>
    <p:extLst>
      <p:ext uri="{BB962C8B-B14F-4D97-AF65-F5344CB8AC3E}">
        <p14:creationId xmlns:p14="http://schemas.microsoft.com/office/powerpoint/2010/main" val="159872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124E-29AB-B966-7B9C-E7CF46DCA2FB}"/>
              </a:ext>
            </a:extLst>
          </p:cNvPr>
          <p:cNvSpPr>
            <a:spLocks noGrp="1"/>
          </p:cNvSpPr>
          <p:nvPr>
            <p:ph type="title"/>
          </p:nvPr>
        </p:nvSpPr>
        <p:spPr/>
        <p:txBody>
          <a:bodyPr/>
          <a:lstStyle/>
          <a:p>
            <a:r>
              <a:rPr lang="en-IN" b="1" dirty="0"/>
              <a:t>Loss Function</a:t>
            </a:r>
          </a:p>
        </p:txBody>
      </p:sp>
      <p:pic>
        <p:nvPicPr>
          <p:cNvPr id="5" name="Content Placeholder 4">
            <a:extLst>
              <a:ext uri="{FF2B5EF4-FFF2-40B4-BE49-F238E27FC236}">
                <a16:creationId xmlns:a16="http://schemas.microsoft.com/office/drawing/2014/main" id="{B3B21D9A-FDE1-8F0A-4D33-FB267CD87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535" y="1774371"/>
            <a:ext cx="6058865" cy="3755571"/>
          </a:xfrm>
        </p:spPr>
      </p:pic>
      <p:pic>
        <p:nvPicPr>
          <p:cNvPr id="7" name="Picture 6">
            <a:extLst>
              <a:ext uri="{FF2B5EF4-FFF2-40B4-BE49-F238E27FC236}">
                <a16:creationId xmlns:a16="http://schemas.microsoft.com/office/drawing/2014/main" id="{6A85FA6A-CD37-A4BB-4371-508551671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886" y="1774371"/>
            <a:ext cx="5388428" cy="3755571"/>
          </a:xfrm>
          <a:prstGeom prst="rect">
            <a:avLst/>
          </a:prstGeom>
        </p:spPr>
      </p:pic>
    </p:spTree>
    <p:extLst>
      <p:ext uri="{BB962C8B-B14F-4D97-AF65-F5344CB8AC3E}">
        <p14:creationId xmlns:p14="http://schemas.microsoft.com/office/powerpoint/2010/main" val="62059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156-9B79-30BD-4E5E-EE2465309545}"/>
              </a:ext>
            </a:extLst>
          </p:cNvPr>
          <p:cNvSpPr>
            <a:spLocks noGrp="1"/>
          </p:cNvSpPr>
          <p:nvPr>
            <p:ph type="title"/>
          </p:nvPr>
        </p:nvSpPr>
        <p:spPr/>
        <p:txBody>
          <a:bodyPr/>
          <a:lstStyle/>
          <a:p>
            <a:r>
              <a:rPr lang="en-IN" b="1" dirty="0"/>
              <a:t>Result</a:t>
            </a:r>
          </a:p>
        </p:txBody>
      </p:sp>
      <p:pic>
        <p:nvPicPr>
          <p:cNvPr id="5" name="Content Placeholder 4">
            <a:extLst>
              <a:ext uri="{FF2B5EF4-FFF2-40B4-BE49-F238E27FC236}">
                <a16:creationId xmlns:a16="http://schemas.microsoft.com/office/drawing/2014/main" id="{57286DB4-DCA5-F0B8-F1DD-65B837DA4F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385" r="13722" b="8403"/>
          <a:stretch/>
        </p:blipFill>
        <p:spPr>
          <a:xfrm>
            <a:off x="141514" y="1363210"/>
            <a:ext cx="5279571" cy="3905475"/>
          </a:xfrm>
        </p:spPr>
      </p:pic>
      <p:pic>
        <p:nvPicPr>
          <p:cNvPr id="7" name="Picture 6">
            <a:extLst>
              <a:ext uri="{FF2B5EF4-FFF2-40B4-BE49-F238E27FC236}">
                <a16:creationId xmlns:a16="http://schemas.microsoft.com/office/drawing/2014/main" id="{15330E23-84C3-462F-D187-C749323B9DD6}"/>
              </a:ext>
            </a:extLst>
          </p:cNvPr>
          <p:cNvPicPr>
            <a:picLocks noChangeAspect="1"/>
          </p:cNvPicPr>
          <p:nvPr/>
        </p:nvPicPr>
        <p:blipFill>
          <a:blip r:embed="rId3">
            <a:extLst>
              <a:ext uri="{28A0092B-C50C-407E-A947-70E740481C1C}">
                <a14:useLocalDpi xmlns:a14="http://schemas.microsoft.com/office/drawing/2010/main" val="0"/>
              </a:ext>
            </a:extLst>
          </a:blip>
          <a:srcRect t="12262" r="5967" b="12121"/>
          <a:stretch/>
        </p:blipFill>
        <p:spPr>
          <a:xfrm>
            <a:off x="5894185" y="1454490"/>
            <a:ext cx="6003902" cy="3498510"/>
          </a:xfrm>
          <a:prstGeom prst="rect">
            <a:avLst/>
          </a:prstGeom>
        </p:spPr>
      </p:pic>
      <p:sp>
        <p:nvSpPr>
          <p:cNvPr id="8" name="TextBox 7">
            <a:extLst>
              <a:ext uri="{FF2B5EF4-FFF2-40B4-BE49-F238E27FC236}">
                <a16:creationId xmlns:a16="http://schemas.microsoft.com/office/drawing/2014/main" id="{A7FBC8AA-D3CA-8F92-7037-19C82E0EC60B}"/>
              </a:ext>
            </a:extLst>
          </p:cNvPr>
          <p:cNvSpPr txBox="1"/>
          <p:nvPr/>
        </p:nvSpPr>
        <p:spPr>
          <a:xfrm>
            <a:off x="272143" y="4953000"/>
            <a:ext cx="4887686"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Fig1. Accuracy of the Image showing  “</a:t>
            </a:r>
            <a:r>
              <a:rPr lang="en-IN" b="1" dirty="0" err="1">
                <a:latin typeface="Times New Roman" panose="02020603050405020304" pitchFamily="18" charset="0"/>
                <a:cs typeface="Times New Roman" panose="02020603050405020304" pitchFamily="18" charset="0"/>
              </a:rPr>
              <a:t>ThankYou</a:t>
            </a:r>
            <a:r>
              <a:rPr lang="en-IN" b="1" dirty="0">
                <a:latin typeface="Times New Roman" panose="02020603050405020304" pitchFamily="18" charset="0"/>
                <a:cs typeface="Times New Roman" panose="02020603050405020304" pitchFamily="18" charset="0"/>
              </a:rPr>
              <a:t>” is 100%</a:t>
            </a:r>
          </a:p>
        </p:txBody>
      </p:sp>
      <p:sp>
        <p:nvSpPr>
          <p:cNvPr id="9" name="TextBox 8">
            <a:extLst>
              <a:ext uri="{FF2B5EF4-FFF2-40B4-BE49-F238E27FC236}">
                <a16:creationId xmlns:a16="http://schemas.microsoft.com/office/drawing/2014/main" id="{1F3FDE72-1008-1D27-00F4-20FAF21E6842}"/>
              </a:ext>
            </a:extLst>
          </p:cNvPr>
          <p:cNvSpPr txBox="1"/>
          <p:nvPr/>
        </p:nvSpPr>
        <p:spPr>
          <a:xfrm>
            <a:off x="6096000" y="4998641"/>
            <a:ext cx="5475514" cy="646331"/>
          </a:xfrm>
          <a:prstGeom prst="rect">
            <a:avLst/>
          </a:prstGeom>
          <a:noFill/>
        </p:spPr>
        <p:txBody>
          <a:bodyPr wrap="square" rtlCol="0">
            <a:spAutoFit/>
          </a:bodyPr>
          <a:lstStyle/>
          <a:p>
            <a:r>
              <a:rPr lang="en-IN" b="1" dirty="0"/>
              <a:t>Fig2.Accuracy of the Image showing “</a:t>
            </a:r>
            <a:r>
              <a:rPr lang="en-IN" b="1" dirty="0" err="1"/>
              <a:t>ThumbsDown</a:t>
            </a:r>
            <a:r>
              <a:rPr lang="en-IN" b="1" dirty="0"/>
              <a:t>” is between 99</a:t>
            </a:r>
            <a:r>
              <a:rPr lang="en-IN" b="1" dirty="0">
                <a:latin typeface="Times New Roman" panose="02020603050405020304" pitchFamily="18" charset="0"/>
                <a:cs typeface="Times New Roman" panose="02020603050405020304" pitchFamily="18" charset="0"/>
              </a:rPr>
              <a:t>%</a:t>
            </a:r>
            <a:r>
              <a:rPr lang="en-IN" b="1" dirty="0"/>
              <a:t> and 100%.</a:t>
            </a:r>
          </a:p>
        </p:txBody>
      </p:sp>
    </p:spTree>
    <p:extLst>
      <p:ext uri="{BB962C8B-B14F-4D97-AF65-F5344CB8AC3E}">
        <p14:creationId xmlns:p14="http://schemas.microsoft.com/office/powerpoint/2010/main" val="402624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8923-D826-7CFC-BA24-65FBECF6D3CF}"/>
              </a:ext>
            </a:extLst>
          </p:cNvPr>
          <p:cNvSpPr>
            <a:spLocks noGrp="1"/>
          </p:cNvSpPr>
          <p:nvPr>
            <p:ph type="title"/>
          </p:nvPr>
        </p:nvSpPr>
        <p:spPr/>
        <p:txBody>
          <a:bodyPr/>
          <a:lstStyle/>
          <a:p>
            <a:r>
              <a:rPr lang="en-IN" b="1" dirty="0"/>
              <a:t>Result</a:t>
            </a:r>
          </a:p>
        </p:txBody>
      </p:sp>
      <p:pic>
        <p:nvPicPr>
          <p:cNvPr id="5" name="Content Placeholder 4">
            <a:extLst>
              <a:ext uri="{FF2B5EF4-FFF2-40B4-BE49-F238E27FC236}">
                <a16:creationId xmlns:a16="http://schemas.microsoft.com/office/drawing/2014/main" id="{7572F16E-036A-BCD9-6FF3-DECE030F4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172" y="1425962"/>
            <a:ext cx="5582429" cy="4006076"/>
          </a:xfrm>
        </p:spPr>
      </p:pic>
      <p:sp>
        <p:nvSpPr>
          <p:cNvPr id="8" name="TextBox 7">
            <a:extLst>
              <a:ext uri="{FF2B5EF4-FFF2-40B4-BE49-F238E27FC236}">
                <a16:creationId xmlns:a16="http://schemas.microsoft.com/office/drawing/2014/main" id="{2415FEF3-D289-0EFC-ABBB-F769324A1632}"/>
              </a:ext>
            </a:extLst>
          </p:cNvPr>
          <p:cNvSpPr txBox="1"/>
          <p:nvPr/>
        </p:nvSpPr>
        <p:spPr>
          <a:xfrm>
            <a:off x="500742" y="5194981"/>
            <a:ext cx="5499229" cy="646331"/>
          </a:xfrm>
          <a:prstGeom prst="rect">
            <a:avLst/>
          </a:prstGeom>
          <a:noFill/>
        </p:spPr>
        <p:txBody>
          <a:bodyPr wrap="square" rtlCol="0">
            <a:spAutoFit/>
          </a:bodyPr>
          <a:lstStyle/>
          <a:p>
            <a:r>
              <a:rPr lang="en-IN" b="1" dirty="0"/>
              <a:t>Fig3. Accuracy of Image showing “</a:t>
            </a:r>
            <a:r>
              <a:rPr lang="en-IN" b="1" dirty="0" err="1"/>
              <a:t>Thumsup</a:t>
            </a:r>
            <a:r>
              <a:rPr lang="en-IN" b="1" dirty="0"/>
              <a:t>” is between 99% and 100%.</a:t>
            </a:r>
          </a:p>
        </p:txBody>
      </p:sp>
      <p:sp>
        <p:nvSpPr>
          <p:cNvPr id="10" name="TextBox 9">
            <a:extLst>
              <a:ext uri="{FF2B5EF4-FFF2-40B4-BE49-F238E27FC236}">
                <a16:creationId xmlns:a16="http://schemas.microsoft.com/office/drawing/2014/main" id="{4227D342-006D-DDAE-9053-6FD99CEABC33}"/>
              </a:ext>
            </a:extLst>
          </p:cNvPr>
          <p:cNvSpPr txBox="1"/>
          <p:nvPr/>
        </p:nvSpPr>
        <p:spPr>
          <a:xfrm>
            <a:off x="6235571" y="5275321"/>
            <a:ext cx="5499229" cy="646331"/>
          </a:xfrm>
          <a:prstGeom prst="rect">
            <a:avLst/>
          </a:prstGeom>
          <a:noFill/>
        </p:spPr>
        <p:txBody>
          <a:bodyPr wrap="square" rtlCol="0">
            <a:spAutoFit/>
          </a:bodyPr>
          <a:lstStyle/>
          <a:p>
            <a:r>
              <a:rPr lang="en-IN" b="1" dirty="0"/>
              <a:t>Fig4.Accuracy of Image showing  “</a:t>
            </a:r>
            <a:r>
              <a:rPr lang="en-IN" b="1" dirty="0" err="1"/>
              <a:t>LiveLong</a:t>
            </a:r>
            <a:r>
              <a:rPr lang="en-IN" b="1" dirty="0"/>
              <a:t>” is between 99% and 100%</a:t>
            </a:r>
          </a:p>
        </p:txBody>
      </p:sp>
      <p:pic>
        <p:nvPicPr>
          <p:cNvPr id="12" name="Picture 11">
            <a:extLst>
              <a:ext uri="{FF2B5EF4-FFF2-40B4-BE49-F238E27FC236}">
                <a16:creationId xmlns:a16="http://schemas.microsoft.com/office/drawing/2014/main" id="{955F7BAC-2292-DF36-3070-6E7A99849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1" y="1343285"/>
            <a:ext cx="5715798" cy="3934374"/>
          </a:xfrm>
          <a:prstGeom prst="rect">
            <a:avLst/>
          </a:prstGeom>
        </p:spPr>
      </p:pic>
    </p:spTree>
    <p:extLst>
      <p:ext uri="{BB962C8B-B14F-4D97-AF65-F5344CB8AC3E}">
        <p14:creationId xmlns:p14="http://schemas.microsoft.com/office/powerpoint/2010/main" val="111765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5CB8F-577C-AC8D-DDCA-7C585B71A6BB}"/>
              </a:ext>
            </a:extLst>
          </p:cNvPr>
          <p:cNvSpPr>
            <a:spLocks noGrp="1"/>
          </p:cNvSpPr>
          <p:nvPr>
            <p:ph type="title"/>
          </p:nvPr>
        </p:nvSpPr>
        <p:spPr>
          <a:xfrm>
            <a:off x="3831057" y="390832"/>
            <a:ext cx="3657600" cy="1143000"/>
          </a:xfrm>
        </p:spPr>
        <p:txBody>
          <a:bodyPr>
            <a:normAutofit/>
          </a:bodyPr>
          <a:lstStyle/>
          <a:p>
            <a:r>
              <a:rPr lang="en-IN" sz="2400" b="1" dirty="0">
                <a:latin typeface="Times New Roman" panose="02020603050405020304" pitchFamily="18" charset="0"/>
                <a:cs typeface="Times New Roman" panose="02020603050405020304" pitchFamily="18" charset="0"/>
              </a:rPr>
              <a:t>Content</a:t>
            </a:r>
            <a:endParaRPr lang="en-IN"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67199DE-4114-A327-4901-15D78659133E}"/>
              </a:ext>
            </a:extLst>
          </p:cNvPr>
          <p:cNvSpPr>
            <a:spLocks noGrp="1"/>
          </p:cNvSpPr>
          <p:nvPr>
            <p:ph idx="1"/>
          </p:nvPr>
        </p:nvSpPr>
        <p:spPr>
          <a:xfrm>
            <a:off x="3831057" y="1533832"/>
            <a:ext cx="4529885" cy="4395920"/>
          </a:xfrm>
        </p:spPr>
        <p:txBody>
          <a:bodyPr>
            <a:normAutofit/>
          </a:bodyPr>
          <a:lstStyle/>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Future Scope</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References</a:t>
            </a:r>
          </a:p>
          <a:p>
            <a:pPr marL="0" indent="0">
              <a:buNone/>
            </a:pPr>
            <a:endParaRPr lang="en-IN" sz="1800" dirty="0"/>
          </a:p>
          <a:p>
            <a:endParaRPr lang="en-IN" sz="1800" dirty="0"/>
          </a:p>
          <a:p>
            <a:endParaRPr lang="en-IN" sz="1800" dirty="0"/>
          </a:p>
        </p:txBody>
      </p:sp>
    </p:spTree>
    <p:extLst>
      <p:ext uri="{BB962C8B-B14F-4D97-AF65-F5344CB8AC3E}">
        <p14:creationId xmlns:p14="http://schemas.microsoft.com/office/powerpoint/2010/main" val="3510458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5D2-CDB0-1007-BA42-78C6884A9BD4}"/>
              </a:ext>
            </a:extLst>
          </p:cNvPr>
          <p:cNvSpPr>
            <a:spLocks noGrp="1"/>
          </p:cNvSpPr>
          <p:nvPr>
            <p:ph type="title"/>
          </p:nvPr>
        </p:nvSpPr>
        <p:spPr>
          <a:xfrm>
            <a:off x="609600" y="591162"/>
            <a:ext cx="10972800" cy="1143000"/>
          </a:xfrm>
        </p:spPr>
        <p:txBody>
          <a:bodyPr>
            <a:normAutofit/>
          </a:bodyPr>
          <a:lstStyle/>
          <a:p>
            <a:r>
              <a:rPr lang="en-IN" sz="3600" b="1"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2A674F-C6D4-110B-61C5-D134F685AF52}"/>
              </a:ext>
            </a:extLst>
          </p:cNvPr>
          <p:cNvSpPr>
            <a:spLocks noGrp="1"/>
          </p:cNvSpPr>
          <p:nvPr>
            <p:ph idx="1"/>
          </p:nvPr>
        </p:nvSpPr>
        <p:spPr>
          <a:xfrm>
            <a:off x="1225061" y="1523592"/>
            <a:ext cx="9741877" cy="4525963"/>
          </a:xfrm>
        </p:spPr>
        <p:txBody>
          <a:bodyPr>
            <a:normAutofit/>
          </a:bodyPr>
          <a:lstStyle/>
          <a:p>
            <a:pPr marL="0" indent="0" algn="jus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TensorFlow Object Detection Course project offers a comprehensive and practical guide to developing an object detection system. By leveraging TensorFlow and Jupiter Notebooks, the project provides valuable experience in image collection, model training, and real-time detection, paving the way for future advancements in computer vision and artificial intelligence.</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916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C392-3EB5-0539-6DFD-F933E7B11417}"/>
              </a:ext>
            </a:extLst>
          </p:cNvPr>
          <p:cNvSpPr>
            <a:spLocks noGrp="1"/>
          </p:cNvSpPr>
          <p:nvPr>
            <p:ph type="title"/>
          </p:nvPr>
        </p:nvSpPr>
        <p:spPr/>
        <p:txBody>
          <a:bodyPr>
            <a:normAutofit/>
          </a:bodyPr>
          <a:lstStyle/>
          <a:p>
            <a:r>
              <a:rPr lang="en-IN" sz="3600" b="1" dirty="0"/>
              <a:t>Future Scope</a:t>
            </a:r>
          </a:p>
        </p:txBody>
      </p:sp>
      <p:sp>
        <p:nvSpPr>
          <p:cNvPr id="3" name="Content Placeholder 2">
            <a:extLst>
              <a:ext uri="{FF2B5EF4-FFF2-40B4-BE49-F238E27FC236}">
                <a16:creationId xmlns:a16="http://schemas.microsoft.com/office/drawing/2014/main" id="{016DE578-AA96-6966-1584-DF77F7F4A8B5}"/>
              </a:ext>
            </a:extLst>
          </p:cNvPr>
          <p:cNvSpPr>
            <a:spLocks noGrp="1"/>
          </p:cNvSpPr>
          <p:nvPr>
            <p:ph idx="1"/>
          </p:nvPr>
        </p:nvSpPr>
        <p:spPr>
          <a:xfrm>
            <a:off x="609600" y="1570039"/>
            <a:ext cx="10972800" cy="4525963"/>
          </a:xfrm>
        </p:spPr>
        <p:txBody>
          <a:bodyPr>
            <a:normAutofit/>
          </a:bodyPr>
          <a:lstStyle/>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Autonomous Vehicles</a:t>
            </a:r>
            <a:endParaRPr lang="en-IN"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Security and Surveillance</a:t>
            </a:r>
            <a:endParaRPr lang="en-IN"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Augmented Reality (AR) and Virtual Reality (VR</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Healthcare</a:t>
            </a:r>
            <a:endParaRPr lang="en-IN"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1800" b="1" dirty="0">
                <a:latin typeface="Times New Roman" panose="02020603050405020304" pitchFamily="18" charset="0"/>
                <a:cs typeface="Times New Roman" panose="02020603050405020304" pitchFamily="18" charset="0"/>
              </a:rPr>
              <a:t>Retail and E-commerce</a:t>
            </a:r>
          </a:p>
        </p:txBody>
      </p:sp>
    </p:spTree>
    <p:extLst>
      <p:ext uri="{BB962C8B-B14F-4D97-AF65-F5344CB8AC3E}">
        <p14:creationId xmlns:p14="http://schemas.microsoft.com/office/powerpoint/2010/main" val="377353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1FD4-32EE-ACBB-B42F-E8A914DD1D29}"/>
              </a:ext>
            </a:extLst>
          </p:cNvPr>
          <p:cNvSpPr>
            <a:spLocks noGrp="1"/>
          </p:cNvSpPr>
          <p:nvPr>
            <p:ph type="title"/>
          </p:nvPr>
        </p:nvSpPr>
        <p:spPr/>
        <p:txBody>
          <a:bodyPr>
            <a:normAutofit/>
          </a:bodyPr>
          <a:lstStyle/>
          <a:p>
            <a:r>
              <a:rPr lang="en-IN" sz="3600" b="1" dirty="0"/>
              <a:t>References</a:t>
            </a:r>
          </a:p>
        </p:txBody>
      </p:sp>
      <p:sp>
        <p:nvSpPr>
          <p:cNvPr id="3" name="Content Placeholder 2">
            <a:extLst>
              <a:ext uri="{FF2B5EF4-FFF2-40B4-BE49-F238E27FC236}">
                <a16:creationId xmlns:a16="http://schemas.microsoft.com/office/drawing/2014/main" id="{E886FE5B-0860-9297-6F09-9D40B504B9E3}"/>
              </a:ext>
            </a:extLst>
          </p:cNvPr>
          <p:cNvSpPr>
            <a:spLocks noGrp="1"/>
          </p:cNvSpPr>
          <p:nvPr>
            <p:ph idx="1"/>
          </p:nvPr>
        </p:nvSpPr>
        <p:spPr/>
        <p:txBody>
          <a:bodyPr>
            <a:normAutofit/>
          </a:bodyPr>
          <a:lstStyle/>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Reference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[1]	M. - and H. Ravish, “Object Detection and Tracking using Deep Learning and Artificial Intelligence for</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Video Surveillance Applications,” IJACSA, vol. 10, no. 12, 2019, </a:t>
            </a:r>
            <a:r>
              <a:rPr lang="en-US" sz="1800" dirty="0" err="1">
                <a:solidFill>
                  <a:srgbClr val="000000"/>
                </a:solidFill>
                <a:effectLst/>
                <a:latin typeface="Times New Roman" panose="02020603050405020304" pitchFamily="18" charset="0"/>
                <a:ea typeface="Times New Roman" panose="02020603050405020304" pitchFamily="18" charset="0"/>
              </a:rPr>
              <a:t>doi</a:t>
            </a:r>
            <a:r>
              <a:rPr lang="en-US" sz="1800" dirty="0">
                <a:solidFill>
                  <a:srgbClr val="000000"/>
                </a:solidFill>
                <a:effectLst/>
                <a:latin typeface="Times New Roman" panose="02020603050405020304" pitchFamily="18" charset="0"/>
                <a:ea typeface="Times New Roman" panose="02020603050405020304" pitchFamily="18" charset="0"/>
              </a:rPr>
              <a:t>: 10.14569/IJACSA.2019.0101269.</a:t>
            </a: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[2]	T. Ahmad, Y. Ma, M. Yahya, B. Ahmad, S. Nazir, and A. U. Haq, “Object Detection through Modified</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YOLO Neural Network,” Scientific Programming, vol. 2020, pp. 1–10, Jun. 2020, </a:t>
            </a:r>
            <a:r>
              <a:rPr lang="en-US" sz="1800" dirty="0" err="1">
                <a:solidFill>
                  <a:srgbClr val="000000"/>
                </a:solidFill>
                <a:effectLst/>
                <a:latin typeface="Times New Roman" panose="02020603050405020304" pitchFamily="18" charset="0"/>
                <a:ea typeface="Times New Roman" panose="02020603050405020304" pitchFamily="18" charset="0"/>
              </a:rPr>
              <a:t>doi</a:t>
            </a:r>
            <a:r>
              <a:rPr lang="en-US" sz="1800" dirty="0">
                <a:solidFill>
                  <a:srgbClr val="000000"/>
                </a:solidFill>
                <a:effectLst/>
                <a:latin typeface="Times New Roman" panose="02020603050405020304" pitchFamily="18" charset="0"/>
                <a:ea typeface="Times New Roman" panose="02020603050405020304" pitchFamily="18" charset="0"/>
              </a:rPr>
              <a:t>: 10.1155/2020/8403262.</a:t>
            </a: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[3]	J. Tao, H. Wang, X. Zhang, X. Li, and H. Yang, “An object detection system based on YOLO in traffic</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scene,” in 2017 6th International Conference on Computer Science and Network Technology (ICCSNT), Dalian,</a:t>
            </a:r>
          </a:p>
          <a:p>
            <a:pPr marL="0" indent="0" algn="just" hangingPunct="0">
              <a:lnSpc>
                <a:spcPts val="1200"/>
              </a:lnSpc>
              <a:buNone/>
            </a:pPr>
            <a:r>
              <a:rPr lang="en-US" sz="1800" dirty="0">
                <a:solidFill>
                  <a:srgbClr val="000000"/>
                </a:solidFill>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China: IEEE, Oct. 2017, pp. 315–319. </a:t>
            </a:r>
            <a:r>
              <a:rPr lang="en-US" sz="1800" dirty="0" err="1">
                <a:solidFill>
                  <a:srgbClr val="000000"/>
                </a:solidFill>
                <a:effectLst/>
                <a:latin typeface="Times New Roman" panose="02020603050405020304" pitchFamily="18" charset="0"/>
                <a:ea typeface="Times New Roman" panose="02020603050405020304" pitchFamily="18" charset="0"/>
              </a:rPr>
              <a:t>doi</a:t>
            </a:r>
            <a:r>
              <a:rPr lang="en-US" sz="1800" dirty="0">
                <a:solidFill>
                  <a:srgbClr val="000000"/>
                </a:solidFill>
                <a:effectLst/>
                <a:latin typeface="Times New Roman" panose="02020603050405020304" pitchFamily="18" charset="0"/>
                <a:ea typeface="Times New Roman" panose="02020603050405020304" pitchFamily="18" charset="0"/>
              </a:rPr>
              <a:t>: 10.1109/ICCSNT.2017.8343709.</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[4]	G. Chandan, A. Jain, H. Jain, and Mohana, “Real Time Object Detection and Tracking Using Deep</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Learning and OpenCV,” in 2018 International Conference on Inventive Research in Computing Applications</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(ICIRCA), Coimbatore: IEEE, Jul. 2018, pp. 1305–1308. </a:t>
            </a:r>
            <a:r>
              <a:rPr lang="en-US" sz="1800" dirty="0" err="1">
                <a:solidFill>
                  <a:srgbClr val="000000"/>
                </a:solidFill>
                <a:effectLst/>
                <a:latin typeface="Times New Roman" panose="02020603050405020304" pitchFamily="18" charset="0"/>
                <a:ea typeface="Times New Roman" panose="02020603050405020304" pitchFamily="18" charset="0"/>
              </a:rPr>
              <a:t>doi</a:t>
            </a:r>
            <a:r>
              <a:rPr lang="en-US" sz="1800" dirty="0">
                <a:solidFill>
                  <a:srgbClr val="000000"/>
                </a:solidFill>
                <a:effectLst/>
                <a:latin typeface="Times New Roman" panose="02020603050405020304" pitchFamily="18" charset="0"/>
                <a:ea typeface="Times New Roman" panose="02020603050405020304" pitchFamily="18" charset="0"/>
              </a:rPr>
              <a:t>: 10.1109/ICIRCA.2018.8597266.</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[5]	J. Du, “Understanding of Object Detection Based on CNN Family and YOLO,” J. Phys.: Conf. Ser., vol.</a:t>
            </a:r>
          </a:p>
          <a:p>
            <a:pPr marL="0" indent="0" algn="just" hangingPunct="0">
              <a:lnSpc>
                <a:spcPts val="1200"/>
              </a:lnSpc>
              <a:buNone/>
            </a:pPr>
            <a:r>
              <a:rPr lang="en-US" sz="1800" dirty="0">
                <a:solidFill>
                  <a:srgbClr val="000000"/>
                </a:solidFill>
                <a:effectLst/>
                <a:latin typeface="Times New Roman" panose="02020603050405020304" pitchFamily="18" charset="0"/>
                <a:ea typeface="Times New Roman" panose="02020603050405020304" pitchFamily="18" charset="0"/>
              </a:rPr>
              <a:t>      1004, p. 012029, Apr. 2018, </a:t>
            </a:r>
            <a:r>
              <a:rPr lang="en-US" sz="1800" dirty="0" err="1">
                <a:solidFill>
                  <a:srgbClr val="000000"/>
                </a:solidFill>
                <a:effectLst/>
                <a:latin typeface="Times New Roman" panose="02020603050405020304" pitchFamily="18" charset="0"/>
                <a:ea typeface="Times New Roman" panose="02020603050405020304" pitchFamily="18" charset="0"/>
              </a:rPr>
              <a:t>doi</a:t>
            </a:r>
            <a:r>
              <a:rPr lang="en-US" sz="1800" dirty="0">
                <a:solidFill>
                  <a:srgbClr val="000000"/>
                </a:solidFill>
                <a:effectLst/>
                <a:latin typeface="Times New Roman" panose="02020603050405020304" pitchFamily="18" charset="0"/>
                <a:ea typeface="Times New Roman" panose="02020603050405020304" pitchFamily="18" charset="0"/>
              </a:rPr>
              <a:t>: 10.1088/1742-6596/1004/1/012029.</a:t>
            </a: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[6]	T. Diwan, G. Anirudh, and J. V. </a:t>
            </a:r>
            <a:r>
              <a:rPr lang="en-US" sz="1800" dirty="0" err="1">
                <a:effectLst/>
                <a:latin typeface="Times New Roman" panose="02020603050405020304" pitchFamily="18" charset="0"/>
                <a:ea typeface="Times New Roman" panose="02020603050405020304" pitchFamily="18" charset="0"/>
              </a:rPr>
              <a:t>Tembhurne</a:t>
            </a:r>
            <a:r>
              <a:rPr lang="en-US" sz="1800" dirty="0">
                <a:effectLst/>
                <a:latin typeface="Times New Roman" panose="02020603050405020304" pitchFamily="18" charset="0"/>
                <a:ea typeface="Times New Roman" panose="02020603050405020304" pitchFamily="18" charset="0"/>
              </a:rPr>
              <a:t>, “Object detection using YOLO: challenges, architectural</a:t>
            </a: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       successors, datasets and applications,” </a:t>
            </a:r>
            <a:r>
              <a:rPr lang="en-US" sz="1800" dirty="0" err="1">
                <a:effectLst/>
                <a:latin typeface="Times New Roman" panose="02020603050405020304" pitchFamily="18" charset="0"/>
                <a:ea typeface="Times New Roman" panose="02020603050405020304" pitchFamily="18" charset="0"/>
              </a:rPr>
              <a:t>Multimed</a:t>
            </a:r>
            <a:r>
              <a:rPr lang="en-US" sz="1800" dirty="0">
                <a:effectLst/>
                <a:latin typeface="Times New Roman" panose="02020603050405020304" pitchFamily="18" charset="0"/>
                <a:ea typeface="Times New Roman" panose="02020603050405020304" pitchFamily="18" charset="0"/>
              </a:rPr>
              <a:t> Tools Appl, vol. 82, no. 6, pp. 9243–9275, Mar. 2023,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a:t>
            </a:r>
          </a:p>
          <a:p>
            <a:pPr marL="0" indent="0" algn="just" hangingPunct="0">
              <a:lnSpc>
                <a:spcPts val="12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10.1007/s11042-022-13644-y.</a:t>
            </a: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[7]	“Tao et al. - 2017 - An object detection system based on YOLO in traffi.pdf.”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2198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27EE-88C7-5E00-7966-B915AB448487}"/>
              </a:ext>
            </a:extLst>
          </p:cNvPr>
          <p:cNvSpPr>
            <a:spLocks noGrp="1"/>
          </p:cNvSpPr>
          <p:nvPr>
            <p:ph type="title"/>
          </p:nvPr>
        </p:nvSpPr>
        <p:spPr/>
        <p:txBody>
          <a:bodyPr>
            <a:normAutofit/>
          </a:bodyPr>
          <a:lstStyle/>
          <a:p>
            <a:r>
              <a:rPr lang="en-IN" sz="3600" b="1" dirty="0"/>
              <a:t>References</a:t>
            </a:r>
          </a:p>
        </p:txBody>
      </p:sp>
      <p:sp>
        <p:nvSpPr>
          <p:cNvPr id="3" name="Content Placeholder 2">
            <a:extLst>
              <a:ext uri="{FF2B5EF4-FFF2-40B4-BE49-F238E27FC236}">
                <a16:creationId xmlns:a16="http://schemas.microsoft.com/office/drawing/2014/main" id="{75099356-0D49-0997-E0EE-BDEB5803785E}"/>
              </a:ext>
            </a:extLst>
          </p:cNvPr>
          <p:cNvSpPr>
            <a:spLocks noGrp="1"/>
          </p:cNvSpPr>
          <p:nvPr>
            <p:ph idx="1"/>
          </p:nvPr>
        </p:nvSpPr>
        <p:spPr/>
        <p:txBody>
          <a:bodyPr/>
          <a:lstStyle/>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[8]	“Du - 2018 - Understanding of Object Detection Based on CNN Fam.pdf.”</a:t>
            </a: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[9]	W. Jang, H. Jeong, K. Kang, N. Dutt, and J.-C. Kim, “R-TOD: Real-Time Object Detector with Minimized</a:t>
            </a:r>
          </a:p>
          <a:p>
            <a:pPr marL="0" indent="0" algn="just" hangingPunct="0">
              <a:lnSpc>
                <a:spcPts val="12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End-to-End Delay for  Autonomous Driving,” in 2020 IEEE Real-Time Systems Symposium (RTSS), Houston,</a:t>
            </a:r>
          </a:p>
          <a:p>
            <a:pPr marL="0" indent="0" algn="just" hangingPunct="0">
              <a:lnSpc>
                <a:spcPts val="12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TX, USA: IEEE, Dec. 2020, pp. 191–204.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a:t>
            </a: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      10.1109/RTSS49844.2020.00027.</a:t>
            </a:r>
          </a:p>
          <a:p>
            <a:pPr marL="0" indent="0" algn="just" hangingPunct="0">
              <a:lnSpc>
                <a:spcPts val="1200"/>
              </a:lnSpc>
              <a:buNone/>
            </a:pP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[10]	“Zhao et al. - 2021 - Neural Pruning Search for Real-Time Object Detecti.pdf.” </a:t>
            </a:r>
          </a:p>
          <a:p>
            <a:pPr marL="0" indent="0" algn="just" hangingPunct="0">
              <a:lnSpc>
                <a:spcPts val="1200"/>
              </a:lnSpc>
              <a:buNone/>
            </a:pPr>
            <a:endParaRPr lang="en-IN" sz="1800" dirty="0">
              <a:effectLst/>
              <a:latin typeface="Times New Roman" panose="02020603050405020304" pitchFamily="18" charset="0"/>
              <a:ea typeface="Times New Roman" panose="02020603050405020304" pitchFamily="18" charset="0"/>
            </a:endParaRPr>
          </a:p>
          <a:p>
            <a:pPr marL="0" indent="0" algn="just" hangingPunct="0">
              <a:lnSpc>
                <a:spcPts val="1200"/>
              </a:lnSpc>
              <a:buNone/>
            </a:pPr>
            <a:r>
              <a:rPr lang="en-US" sz="1800" dirty="0">
                <a:effectLst/>
                <a:latin typeface="Times New Roman" panose="02020603050405020304" pitchFamily="18" charset="0"/>
                <a:ea typeface="Times New Roman" panose="02020603050405020304" pitchFamily="18" charset="0"/>
              </a:rPr>
              <a:t>[11]	K. Pranav and J. Manikandan, “Design and Evaluation of a Real-time Pedestrian Detection System for</a:t>
            </a:r>
          </a:p>
          <a:p>
            <a:pPr marL="0" indent="0" algn="just" hangingPunct="0">
              <a:lnSpc>
                <a:spcPts val="12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Autonomous Vehicles,” in 2020 Zooming Innovation in Consumer Technologies Conference (ZINC), Novi Sad,    Serbia: IEEE, May 2020, pp.</a:t>
            </a:r>
          </a:p>
          <a:p>
            <a:pPr marL="0" indent="0" algn="just" hangingPunct="0">
              <a:lnSpc>
                <a:spcPts val="12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155–159. doi:10.1109/ZINC50678.2020.9161768.</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86615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7EF21-DE84-55BF-3EB2-4B5360582CC4}"/>
              </a:ext>
            </a:extLst>
          </p:cNvPr>
          <p:cNvSpPr txBox="1"/>
          <p:nvPr/>
        </p:nvSpPr>
        <p:spPr>
          <a:xfrm>
            <a:off x="3677920" y="2804160"/>
            <a:ext cx="4297680"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119482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C9A4-22A3-D2ED-53CA-81687ECFBE63}"/>
              </a:ext>
            </a:extLst>
          </p:cNvPr>
          <p:cNvSpPr>
            <a:spLocks noGrp="1"/>
          </p:cNvSpPr>
          <p:nvPr>
            <p:ph type="title"/>
          </p:nvPr>
        </p:nvSpPr>
        <p:spPr>
          <a:xfrm>
            <a:off x="609600" y="609601"/>
            <a:ext cx="10972800" cy="1143000"/>
          </a:xfrm>
        </p:spPr>
        <p:txBody>
          <a:bodyPr>
            <a:normAutofit/>
          </a:bodyPr>
          <a:lstStyle/>
          <a:p>
            <a:r>
              <a:rPr lang="en-IN" sz="36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91665038-AA74-15F3-9142-4E52C02F8663}"/>
              </a:ext>
            </a:extLst>
          </p:cNvPr>
          <p:cNvSpPr>
            <a:spLocks noGrp="1"/>
          </p:cNvSpPr>
          <p:nvPr>
            <p:ph idx="1"/>
          </p:nvPr>
        </p:nvSpPr>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This project develops a real-time object detection system using the TensorFlow Object Detection API, starting with manual image collection. Images are captured and labeled with bounding boxes to create a custom dataset, using tools like Labeling. Pre-trained models such as SSD MobileNet are fine-tuned on this dataset through transfer learning, improving training efficiency and accuracy.</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After training, the model is evaluated using metrics like mean Average Precision (</a:t>
            </a:r>
            <a:r>
              <a:rPr lang="en-US" sz="1800" dirty="0" err="1">
                <a:latin typeface="Times New Roman" panose="02020603050405020304" pitchFamily="18" charset="0"/>
                <a:cs typeface="Times New Roman" panose="02020603050405020304" pitchFamily="18" charset="0"/>
              </a:rPr>
              <a:t>mAP</a:t>
            </a:r>
            <a:r>
              <a:rPr lang="en-US" sz="1800" dirty="0">
                <a:latin typeface="Times New Roman" panose="02020603050405020304" pitchFamily="18" charset="0"/>
                <a:cs typeface="Times New Roman" panose="02020603050405020304" pitchFamily="18" charset="0"/>
              </a:rPr>
              <a:t>) and Intersection over Union (</a:t>
            </a:r>
            <a:r>
              <a:rPr lang="en-US" sz="1800" dirty="0" err="1">
                <a:latin typeface="Times New Roman" panose="02020603050405020304" pitchFamily="18" charset="0"/>
                <a:cs typeface="Times New Roman" panose="02020603050405020304" pitchFamily="18" charset="0"/>
              </a:rPr>
              <a:t>IoU</a:t>
            </a:r>
            <a:r>
              <a:rPr lang="en-US" sz="1800" dirty="0">
                <a:latin typeface="Times New Roman" panose="02020603050405020304" pitchFamily="18" charset="0"/>
                <a:cs typeface="Times New Roman" panose="02020603050405020304" pitchFamily="18" charset="0"/>
              </a:rPr>
              <a:t>) to ensure it generalizes well. The system is then deployed for real-time detection on live video streams, identifying and tracking objects with bounding boxes and labels. Optimizations such as data augmentation and hyperparameter tuning are applied to enhance detection performance. This process provides an efficient, accurate object detection solution, applicable in diverse real-world scenarios.</a:t>
            </a:r>
          </a:p>
        </p:txBody>
      </p:sp>
    </p:spTree>
    <p:extLst>
      <p:ext uri="{BB962C8B-B14F-4D97-AF65-F5344CB8AC3E}">
        <p14:creationId xmlns:p14="http://schemas.microsoft.com/office/powerpoint/2010/main" val="396894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8150-D0F2-5275-DC3A-3EB1551022B8}"/>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70713F89-A192-0349-6F8D-C178FA5D3D3C}"/>
              </a:ext>
            </a:extLst>
          </p:cNvPr>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Real-time object detection is a critical task in computer vision that involves identifying and classifying objects in images or videos as they appear in real-time. Using TensorFlow, an open-source machine learning framework, object detection models can be trained to recognize a wide range of objects from pre-defined categories. TensorFlow's Object Detection API simplifies the implementation of complex models such as SSD (Single Shot Multibox Detector) and Faster R-CNN, which are capable of detecting multiple objects in an image with high accuracy and speed.</a:t>
            </a:r>
          </a:p>
          <a:p>
            <a:pPr algn="just"/>
            <a:r>
              <a:rPr lang="en-US" sz="1800" dirty="0">
                <a:latin typeface="Times New Roman" panose="02020603050405020304" pitchFamily="18" charset="0"/>
                <a:cs typeface="Times New Roman" panose="02020603050405020304" pitchFamily="18" charset="0"/>
              </a:rPr>
              <a:t>The process typically involves training a model using labeled datasets, which contain images annotated with object locations. Once trained, the model can be deployed to detect objects in real-time applications such as autonomous driving, surveillance systems, and gesture recognition. TensorFlow’s flexibility and robust performance make it an ideal choice for building real-time detection systems that require both speed and precision.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34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04B2-B002-57E6-09D2-09FB1FFEF27E}"/>
              </a:ext>
            </a:extLst>
          </p:cNvPr>
          <p:cNvSpPr>
            <a:spLocks noGrp="1"/>
          </p:cNvSpPr>
          <p:nvPr>
            <p:ph type="title"/>
          </p:nvPr>
        </p:nvSpPr>
        <p:spPr>
          <a:xfrm>
            <a:off x="762000" y="206829"/>
            <a:ext cx="10972800" cy="1023257"/>
          </a:xfrm>
        </p:spPr>
        <p:txBody>
          <a:bodyPr>
            <a:normAutofit/>
          </a:bodyPr>
          <a:lstStyle/>
          <a:p>
            <a:r>
              <a:rPr lang="en-IN" sz="4000" b="1" dirty="0"/>
              <a:t>Literature Review</a:t>
            </a:r>
          </a:p>
        </p:txBody>
      </p:sp>
      <p:graphicFrame>
        <p:nvGraphicFramePr>
          <p:cNvPr id="4" name="Content Placeholder 3">
            <a:extLst>
              <a:ext uri="{FF2B5EF4-FFF2-40B4-BE49-F238E27FC236}">
                <a16:creationId xmlns:a16="http://schemas.microsoft.com/office/drawing/2014/main" id="{6FFE683C-8EA1-0384-337C-29759108A748}"/>
              </a:ext>
            </a:extLst>
          </p:cNvPr>
          <p:cNvGraphicFramePr>
            <a:graphicFrameLocks noGrp="1"/>
          </p:cNvGraphicFramePr>
          <p:nvPr>
            <p:ph idx="1"/>
            <p:extLst>
              <p:ext uri="{D42A27DB-BD31-4B8C-83A1-F6EECF244321}">
                <p14:modId xmlns:p14="http://schemas.microsoft.com/office/powerpoint/2010/main" val="488793658"/>
              </p:ext>
            </p:extLst>
          </p:nvPr>
        </p:nvGraphicFramePr>
        <p:xfrm>
          <a:off x="457200" y="1230085"/>
          <a:ext cx="11136085" cy="5184824"/>
        </p:xfrm>
        <a:graphic>
          <a:graphicData uri="http://schemas.openxmlformats.org/drawingml/2006/table">
            <a:tbl>
              <a:tblPr firstRow="1" firstCol="1" bandRow="1">
                <a:tableStyleId>{5C22544A-7EE6-4342-B048-85BDC9FD1C3A}</a:tableStyleId>
              </a:tblPr>
              <a:tblGrid>
                <a:gridCol w="1325147">
                  <a:extLst>
                    <a:ext uri="{9D8B030D-6E8A-4147-A177-3AD203B41FA5}">
                      <a16:colId xmlns:a16="http://schemas.microsoft.com/office/drawing/2014/main" val="1644494364"/>
                    </a:ext>
                  </a:extLst>
                </a:gridCol>
                <a:gridCol w="2188312">
                  <a:extLst>
                    <a:ext uri="{9D8B030D-6E8A-4147-A177-3AD203B41FA5}">
                      <a16:colId xmlns:a16="http://schemas.microsoft.com/office/drawing/2014/main" val="1907242119"/>
                    </a:ext>
                  </a:extLst>
                </a:gridCol>
                <a:gridCol w="1629078">
                  <a:extLst>
                    <a:ext uri="{9D8B030D-6E8A-4147-A177-3AD203B41FA5}">
                      <a16:colId xmlns:a16="http://schemas.microsoft.com/office/drawing/2014/main" val="4228958126"/>
                    </a:ext>
                  </a:extLst>
                </a:gridCol>
                <a:gridCol w="1689864">
                  <a:extLst>
                    <a:ext uri="{9D8B030D-6E8A-4147-A177-3AD203B41FA5}">
                      <a16:colId xmlns:a16="http://schemas.microsoft.com/office/drawing/2014/main" val="1022986615"/>
                    </a:ext>
                  </a:extLst>
                </a:gridCol>
                <a:gridCol w="2139685">
                  <a:extLst>
                    <a:ext uri="{9D8B030D-6E8A-4147-A177-3AD203B41FA5}">
                      <a16:colId xmlns:a16="http://schemas.microsoft.com/office/drawing/2014/main" val="362685566"/>
                    </a:ext>
                  </a:extLst>
                </a:gridCol>
                <a:gridCol w="2163999">
                  <a:extLst>
                    <a:ext uri="{9D8B030D-6E8A-4147-A177-3AD203B41FA5}">
                      <a16:colId xmlns:a16="http://schemas.microsoft.com/office/drawing/2014/main" val="1739852569"/>
                    </a:ext>
                  </a:extLst>
                </a:gridCol>
              </a:tblGrid>
              <a:tr h="508202">
                <a:tc>
                  <a:txBody>
                    <a:bodyPr/>
                    <a:lstStyle/>
                    <a:p>
                      <a:pPr algn="just">
                        <a:lnSpc>
                          <a:spcPct val="107000"/>
                        </a:lnSpc>
                        <a:spcAft>
                          <a:spcPts val="800"/>
                        </a:spcAft>
                      </a:pPr>
                      <a:r>
                        <a:rPr lang="en-IN" sz="1400" kern="100" dirty="0">
                          <a:effectLst/>
                        </a:rPr>
                        <a:t>Reference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Technique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Dataset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Performance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Advantage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Disadvantage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79594"/>
                  </a:ext>
                </a:extLst>
              </a:tr>
              <a:tr h="1009977">
                <a:tc>
                  <a:txBody>
                    <a:bodyPr/>
                    <a:lstStyle/>
                    <a:p>
                      <a:pPr algn="just">
                        <a:lnSpc>
                          <a:spcPct val="107000"/>
                        </a:lnSpc>
                        <a:spcAft>
                          <a:spcPts val="800"/>
                        </a:spcAft>
                      </a:pPr>
                      <a:r>
                        <a:rPr lang="en-IN" sz="1400" kern="100">
                          <a:effectLst/>
                        </a:rPr>
                        <a:t>[2]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YOLOV1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Pascal VOC 2007/2012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65..7% and 58%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Enhancedloss function improves detection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Detection accuracy still struggles, especially with small objects.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5885560"/>
                  </a:ext>
                </a:extLst>
              </a:tr>
              <a:tr h="1520599">
                <a:tc>
                  <a:txBody>
                    <a:bodyPr/>
                    <a:lstStyle/>
                    <a:p>
                      <a:pPr algn="just">
                        <a:lnSpc>
                          <a:spcPct val="107000"/>
                        </a:lnSpc>
                        <a:spcAft>
                          <a:spcPts val="800"/>
                        </a:spcAft>
                      </a:pPr>
                      <a:r>
                        <a:rPr lang="en-IN" sz="1400" kern="100">
                          <a:effectLst/>
                        </a:rPr>
                        <a:t>[4]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1.Single Shot Detector (SSD) algorithm </a:t>
                      </a:r>
                    </a:p>
                    <a:p>
                      <a:pPr algn="just">
                        <a:lnSpc>
                          <a:spcPct val="107000"/>
                        </a:lnSpc>
                        <a:spcAft>
                          <a:spcPts val="800"/>
                        </a:spcAft>
                      </a:pPr>
                      <a:r>
                        <a:rPr lang="en-IN" sz="1400" kern="100">
                          <a:effectLst/>
                        </a:rPr>
                        <a:t>2.MobileNets algorithm</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COCO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99%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SSD achieves high accuracy, optimizing bounding box error enhances it further.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Single-shot detectors like SSD can struggle with detecting small objects compared to two-stage detectors.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3618320"/>
                  </a:ext>
                </a:extLst>
              </a:tr>
              <a:tr h="1805365">
                <a:tc>
                  <a:txBody>
                    <a:bodyPr/>
                    <a:lstStyle/>
                    <a:p>
                      <a:pPr>
                        <a:lnSpc>
                          <a:spcPct val="107000"/>
                        </a:lnSpc>
                        <a:spcAft>
                          <a:spcPts val="800"/>
                        </a:spcAft>
                      </a:pPr>
                      <a:r>
                        <a:rPr lang="en-IN" sz="1400" kern="100">
                          <a:effectLst/>
                        </a:rPr>
                        <a:t> </a:t>
                      </a:r>
                    </a:p>
                    <a:p>
                      <a:pPr algn="just">
                        <a:lnSpc>
                          <a:spcPct val="107000"/>
                        </a:lnSpc>
                        <a:spcAft>
                          <a:spcPts val="800"/>
                        </a:spcAft>
                      </a:pPr>
                      <a:r>
                        <a:rPr lang="en-IN" sz="1400" kern="100">
                          <a:effectLst/>
                        </a:rPr>
                        <a:t>[5]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 </a:t>
                      </a:r>
                    </a:p>
                    <a:p>
                      <a:pPr algn="just">
                        <a:lnSpc>
                          <a:spcPct val="107000"/>
                        </a:lnSpc>
                        <a:spcAft>
                          <a:spcPts val="800"/>
                        </a:spcAft>
                      </a:pPr>
                      <a:r>
                        <a:rPr lang="en-IN" sz="1400" kern="100">
                          <a:effectLst/>
                        </a:rPr>
                        <a:t>VGG 16 SSD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 </a:t>
                      </a:r>
                    </a:p>
                    <a:p>
                      <a:pPr algn="just">
                        <a:lnSpc>
                          <a:spcPct val="107000"/>
                        </a:lnSpc>
                        <a:spcAft>
                          <a:spcPts val="800"/>
                        </a:spcAft>
                      </a:pPr>
                      <a:r>
                        <a:rPr lang="en-IN" sz="1400" kern="100">
                          <a:effectLst/>
                        </a:rPr>
                        <a:t>Covid19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 </a:t>
                      </a:r>
                    </a:p>
                    <a:p>
                      <a:pPr algn="just">
                        <a:lnSpc>
                          <a:spcPct val="107000"/>
                        </a:lnSpc>
                        <a:spcAft>
                          <a:spcPts val="800"/>
                        </a:spcAft>
                      </a:pPr>
                      <a:r>
                        <a:rPr lang="en-IN" sz="1400" kern="100">
                          <a:effectLst/>
                        </a:rPr>
                        <a:t>78.6%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 </a:t>
                      </a:r>
                    </a:p>
                    <a:p>
                      <a:pPr>
                        <a:lnSpc>
                          <a:spcPct val="107000"/>
                        </a:lnSpc>
                        <a:spcAft>
                          <a:spcPts val="800"/>
                        </a:spcAft>
                      </a:pPr>
                      <a:r>
                        <a:rPr lang="en-IN" sz="1400" kern="100">
                          <a:effectLst/>
                        </a:rPr>
                        <a:t>YOLO achieve a balance between speed, simplicity, and accuracy while providing performance, averaging 155 FPS with a mAP of 78.6.</a:t>
                      </a:r>
                      <a:br>
                        <a:rPr lang="en-IN" sz="1400" kern="100">
                          <a:effectLst/>
                        </a:rPr>
                      </a:br>
                      <a:br>
                        <a:rPr lang="en-IN" sz="1400" kern="100">
                          <a:effectLst/>
                        </a:rPr>
                      </a:b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dirty="0">
                          <a:effectLst/>
                        </a:rPr>
                        <a:t> </a:t>
                      </a:r>
                    </a:p>
                    <a:p>
                      <a:pPr>
                        <a:lnSpc>
                          <a:spcPct val="107000"/>
                        </a:lnSpc>
                        <a:spcAft>
                          <a:spcPts val="800"/>
                        </a:spcAft>
                      </a:pPr>
                      <a:r>
                        <a:rPr lang="en-IN" sz="1400" kern="100" dirty="0">
                          <a:effectLst/>
                        </a:rPr>
                        <a:t>YOLOv2 has dependence on high-quality training data, which could delay further improvements in accuracy.</a:t>
                      </a:r>
                    </a:p>
                    <a:p>
                      <a:pPr algn="just">
                        <a:lnSpc>
                          <a:spcPct val="107000"/>
                        </a:lnSpc>
                        <a:spcAft>
                          <a:spcPts val="800"/>
                        </a:spcAft>
                      </a:pPr>
                      <a:r>
                        <a:rPr lang="en-US"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7825782"/>
                  </a:ext>
                </a:extLst>
              </a:tr>
            </a:tbl>
          </a:graphicData>
        </a:graphic>
      </p:graphicFrame>
    </p:spTree>
    <p:extLst>
      <p:ext uri="{BB962C8B-B14F-4D97-AF65-F5344CB8AC3E}">
        <p14:creationId xmlns:p14="http://schemas.microsoft.com/office/powerpoint/2010/main" val="413075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B92-223E-4D75-9454-7CCE6B9FAE48}"/>
              </a:ext>
            </a:extLst>
          </p:cNvPr>
          <p:cNvSpPr>
            <a:spLocks noGrp="1"/>
          </p:cNvSpPr>
          <p:nvPr>
            <p:ph type="title"/>
          </p:nvPr>
        </p:nvSpPr>
        <p:spPr/>
        <p:txBody>
          <a:bodyPr/>
          <a:lstStyle/>
          <a:p>
            <a:r>
              <a:rPr lang="en-IN" b="1" dirty="0"/>
              <a:t>Literature Review</a:t>
            </a:r>
          </a:p>
        </p:txBody>
      </p:sp>
      <p:graphicFrame>
        <p:nvGraphicFramePr>
          <p:cNvPr id="4" name="Content Placeholder 3">
            <a:extLst>
              <a:ext uri="{FF2B5EF4-FFF2-40B4-BE49-F238E27FC236}">
                <a16:creationId xmlns:a16="http://schemas.microsoft.com/office/drawing/2014/main" id="{90EF3D8B-00DB-D4E9-71F3-FC725262E1FE}"/>
              </a:ext>
            </a:extLst>
          </p:cNvPr>
          <p:cNvGraphicFramePr>
            <a:graphicFrameLocks noGrp="1"/>
          </p:cNvGraphicFramePr>
          <p:nvPr>
            <p:ph idx="1"/>
            <p:extLst>
              <p:ext uri="{D42A27DB-BD31-4B8C-83A1-F6EECF244321}">
                <p14:modId xmlns:p14="http://schemas.microsoft.com/office/powerpoint/2010/main" val="2465820018"/>
              </p:ext>
            </p:extLst>
          </p:nvPr>
        </p:nvGraphicFramePr>
        <p:xfrm>
          <a:off x="691242" y="1570039"/>
          <a:ext cx="10880271" cy="4567721"/>
        </p:xfrm>
        <a:graphic>
          <a:graphicData uri="http://schemas.openxmlformats.org/drawingml/2006/table">
            <a:tbl>
              <a:tblPr firstRow="1" firstCol="1" bandRow="1">
                <a:tableStyleId>{5C22544A-7EE6-4342-B048-85BDC9FD1C3A}</a:tableStyleId>
              </a:tblPr>
              <a:tblGrid>
                <a:gridCol w="787911">
                  <a:extLst>
                    <a:ext uri="{9D8B030D-6E8A-4147-A177-3AD203B41FA5}">
                      <a16:colId xmlns:a16="http://schemas.microsoft.com/office/drawing/2014/main" val="2136809370"/>
                    </a:ext>
                  </a:extLst>
                </a:gridCol>
                <a:gridCol w="2082335">
                  <a:extLst>
                    <a:ext uri="{9D8B030D-6E8A-4147-A177-3AD203B41FA5}">
                      <a16:colId xmlns:a16="http://schemas.microsoft.com/office/drawing/2014/main" val="1003933844"/>
                    </a:ext>
                  </a:extLst>
                </a:gridCol>
                <a:gridCol w="1575822">
                  <a:extLst>
                    <a:ext uri="{9D8B030D-6E8A-4147-A177-3AD203B41FA5}">
                      <a16:colId xmlns:a16="http://schemas.microsoft.com/office/drawing/2014/main" val="4219455529"/>
                    </a:ext>
                  </a:extLst>
                </a:gridCol>
                <a:gridCol w="1618248">
                  <a:extLst>
                    <a:ext uri="{9D8B030D-6E8A-4147-A177-3AD203B41FA5}">
                      <a16:colId xmlns:a16="http://schemas.microsoft.com/office/drawing/2014/main" val="2115992604"/>
                    </a:ext>
                  </a:extLst>
                </a:gridCol>
                <a:gridCol w="2355785">
                  <a:extLst>
                    <a:ext uri="{9D8B030D-6E8A-4147-A177-3AD203B41FA5}">
                      <a16:colId xmlns:a16="http://schemas.microsoft.com/office/drawing/2014/main" val="516388546"/>
                    </a:ext>
                  </a:extLst>
                </a:gridCol>
                <a:gridCol w="2460170">
                  <a:extLst>
                    <a:ext uri="{9D8B030D-6E8A-4147-A177-3AD203B41FA5}">
                      <a16:colId xmlns:a16="http://schemas.microsoft.com/office/drawing/2014/main" val="3110473368"/>
                    </a:ext>
                  </a:extLst>
                </a:gridCol>
              </a:tblGrid>
              <a:tr h="1526117">
                <a:tc>
                  <a:txBody>
                    <a:bodyPr/>
                    <a:lstStyle/>
                    <a:p>
                      <a:pPr algn="just">
                        <a:lnSpc>
                          <a:spcPct val="107000"/>
                        </a:lnSpc>
                        <a:spcAft>
                          <a:spcPts val="800"/>
                        </a:spcAft>
                      </a:pPr>
                      <a:r>
                        <a:rPr lang="en-IN" sz="1400" kern="100">
                          <a:effectLst/>
                        </a:rPr>
                        <a:t>[7]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a:effectLst/>
                        </a:rPr>
                        <a:t>1.YOLO</a:t>
                      </a:r>
                    </a:p>
                    <a:p>
                      <a:pPr algn="just">
                        <a:lnSpc>
                          <a:spcPct val="107000"/>
                        </a:lnSpc>
                        <a:spcAft>
                          <a:spcPts val="800"/>
                        </a:spcAft>
                      </a:pPr>
                      <a:r>
                        <a:rPr lang="en-IN" sz="1400" kern="100">
                          <a:effectLst/>
                        </a:rPr>
                        <a:t>2.( Region-based Fully Convolutional Networks)RFCN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a:effectLst/>
                        </a:rPr>
                        <a:t>KITTI</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a:effectLst/>
                        </a:rPr>
                        <a:t>83.4%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dirty="0">
                          <a:effectLst/>
                        </a:rPr>
                        <a:t>Enhances YOLO’s speed by 18% with improved accuracy.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a:effectLst/>
                        </a:rPr>
                        <a:t>YOLO- Even with its increased speed, it might still need a lot of computational power.</a:t>
                      </a:r>
                    </a:p>
                    <a:p>
                      <a:pPr algn="just">
                        <a:lnSpc>
                          <a:spcPct val="107000"/>
                        </a:lnSpc>
                        <a:spcAft>
                          <a:spcPts val="800"/>
                        </a:spcAft>
                      </a:pPr>
                      <a:r>
                        <a:rPr lang="en-IN" sz="1400" kern="100">
                          <a:effectLst/>
                        </a:rPr>
                        <a:t>R-FCN-low in accuracy(67.7%mAP).</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extLst>
                  <a:ext uri="{0D108BD9-81ED-4DB2-BD59-A6C34878D82A}">
                    <a16:rowId xmlns:a16="http://schemas.microsoft.com/office/drawing/2014/main" val="3324884989"/>
                  </a:ext>
                </a:extLst>
              </a:tr>
              <a:tr h="1808688">
                <a:tc>
                  <a:txBody>
                    <a:bodyPr/>
                    <a:lstStyle/>
                    <a:p>
                      <a:pPr algn="just">
                        <a:lnSpc>
                          <a:spcPct val="107000"/>
                        </a:lnSpc>
                        <a:spcAft>
                          <a:spcPts val="800"/>
                        </a:spcAft>
                      </a:pPr>
                      <a:r>
                        <a:rPr lang="en-IN" sz="1400" kern="100">
                          <a:effectLst/>
                        </a:rPr>
                        <a:t>[8]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dirty="0">
                          <a:effectLst/>
                        </a:rPr>
                        <a:t>1.OYOLOv3 </a:t>
                      </a:r>
                    </a:p>
                    <a:p>
                      <a:pPr>
                        <a:lnSpc>
                          <a:spcPct val="107000"/>
                        </a:lnSpc>
                        <a:spcAft>
                          <a:spcPts val="800"/>
                        </a:spcAft>
                      </a:pPr>
                      <a:r>
                        <a:rPr lang="en-IN" sz="1400" kern="100" dirty="0">
                          <a:effectLst/>
                        </a:rPr>
                        <a:t>2.RFCN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a:effectLst/>
                        </a:rPr>
                        <a:t>KITTI</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dirty="0">
                          <a:effectLst/>
                        </a:rPr>
                        <a:t>86.4%</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dirty="0">
                          <a:effectLst/>
                        </a:rPr>
                        <a:t>YOLO provides an exceptional balance between speed and accuracy</a:t>
                      </a:r>
                    </a:p>
                    <a:p>
                      <a:pPr algn="just">
                        <a:lnSpc>
                          <a:spcPct val="107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a:effectLst/>
                        </a:rPr>
                        <a:t>Due to its grid-based prediction approach, which limits the number of bounding boxes it can generate per grid cell.</a:t>
                      </a:r>
                    </a:p>
                    <a:p>
                      <a:pPr>
                        <a:lnSpc>
                          <a:spcPct val="107000"/>
                        </a:lnSpc>
                        <a:spcAft>
                          <a:spcPts val="800"/>
                        </a:spcAft>
                      </a:pPr>
                      <a:r>
                        <a:rPr lang="en-IN" sz="14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extLst>
                  <a:ext uri="{0D108BD9-81ED-4DB2-BD59-A6C34878D82A}">
                    <a16:rowId xmlns:a16="http://schemas.microsoft.com/office/drawing/2014/main" val="1676611850"/>
                  </a:ext>
                </a:extLst>
              </a:tr>
              <a:tr h="997396">
                <a:tc>
                  <a:txBody>
                    <a:bodyPr/>
                    <a:lstStyle/>
                    <a:p>
                      <a:pPr algn="just">
                        <a:lnSpc>
                          <a:spcPct val="107000"/>
                        </a:lnSpc>
                        <a:spcAft>
                          <a:spcPts val="800"/>
                        </a:spcAft>
                      </a:pPr>
                      <a:r>
                        <a:rPr lang="en-IN" sz="1400" kern="100">
                          <a:effectLst/>
                        </a:rPr>
                        <a:t>[9]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a:effectLst/>
                        </a:rPr>
                        <a:t>Nvidia Jetson AGX Xavier </a:t>
                      </a:r>
                    </a:p>
                    <a:p>
                      <a:pPr>
                        <a:lnSpc>
                          <a:spcPct val="107000"/>
                        </a:lnSpc>
                        <a:spcAft>
                          <a:spcPts val="800"/>
                        </a:spcAft>
                      </a:pPr>
                      <a:r>
                        <a:rPr lang="en-IN" sz="1400" kern="100">
                          <a:effectLst/>
                        </a:rPr>
                        <a:t>YOLO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a:effectLst/>
                        </a:rPr>
                        <a:t>KITTI,</a:t>
                      </a:r>
                    </a:p>
                    <a:p>
                      <a:pPr algn="just">
                        <a:lnSpc>
                          <a:spcPct val="107000"/>
                        </a:lnSpc>
                        <a:spcAft>
                          <a:spcPts val="800"/>
                        </a:spcAft>
                      </a:pPr>
                      <a:r>
                        <a:rPr lang="en-IN" sz="1400" kern="100">
                          <a:effectLst/>
                        </a:rPr>
                        <a:t>COCO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dirty="0">
                          <a:effectLst/>
                        </a:rPr>
                        <a:t>YOLO v3 by 76% and the 99th percentile delay by 67% on an Nvidia Jetson AGX Xavier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nSpc>
                          <a:spcPct val="107000"/>
                        </a:lnSpc>
                        <a:spcAft>
                          <a:spcPts val="800"/>
                        </a:spcAft>
                      </a:pPr>
                      <a:r>
                        <a:rPr lang="en-IN" sz="1400" kern="100" dirty="0">
                          <a:effectLst/>
                        </a:rPr>
                        <a:t>The suggested changes to improve the responsiveness of autonomous driving systems by reducing end-to-end delays by 76%.</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tc>
                  <a:txBody>
                    <a:bodyPr/>
                    <a:lstStyle/>
                    <a:p>
                      <a:pPr algn="just">
                        <a:lnSpc>
                          <a:spcPct val="107000"/>
                        </a:lnSpc>
                        <a:spcAft>
                          <a:spcPts val="800"/>
                        </a:spcAft>
                      </a:pPr>
                      <a:r>
                        <a:rPr lang="en-IN" sz="1400" kern="100" dirty="0">
                          <a:effectLst/>
                        </a:rPr>
                        <a:t>For guaranteeing safety in autonomous driving applications, the study only considers average delays.</a:t>
                      </a:r>
                    </a:p>
                    <a:p>
                      <a:pPr>
                        <a:lnSpc>
                          <a:spcPct val="107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007" marR="54007" marT="0" marB="0"/>
                </a:tc>
                <a:extLst>
                  <a:ext uri="{0D108BD9-81ED-4DB2-BD59-A6C34878D82A}">
                    <a16:rowId xmlns:a16="http://schemas.microsoft.com/office/drawing/2014/main" val="416006310"/>
                  </a:ext>
                </a:extLst>
              </a:tr>
            </a:tbl>
          </a:graphicData>
        </a:graphic>
      </p:graphicFrame>
    </p:spTree>
    <p:extLst>
      <p:ext uri="{BB962C8B-B14F-4D97-AF65-F5344CB8AC3E}">
        <p14:creationId xmlns:p14="http://schemas.microsoft.com/office/powerpoint/2010/main" val="92096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0788-225E-A523-2899-D6F78D24B300}"/>
              </a:ext>
            </a:extLst>
          </p:cNvPr>
          <p:cNvSpPr>
            <a:spLocks noGrp="1"/>
          </p:cNvSpPr>
          <p:nvPr>
            <p:ph type="title"/>
          </p:nvPr>
        </p:nvSpPr>
        <p:spPr/>
        <p:txBody>
          <a:bodyPr/>
          <a:lstStyle/>
          <a:p>
            <a:r>
              <a:rPr lang="en-IN" b="1" dirty="0"/>
              <a:t>Literature review</a:t>
            </a:r>
          </a:p>
        </p:txBody>
      </p:sp>
      <p:graphicFrame>
        <p:nvGraphicFramePr>
          <p:cNvPr id="4" name="Content Placeholder 3">
            <a:extLst>
              <a:ext uri="{FF2B5EF4-FFF2-40B4-BE49-F238E27FC236}">
                <a16:creationId xmlns:a16="http://schemas.microsoft.com/office/drawing/2014/main" id="{55B59944-6129-04A2-90BF-977C55BAEBEC}"/>
              </a:ext>
            </a:extLst>
          </p:cNvPr>
          <p:cNvGraphicFramePr>
            <a:graphicFrameLocks noGrp="1"/>
          </p:cNvGraphicFramePr>
          <p:nvPr>
            <p:ph idx="1"/>
            <p:extLst>
              <p:ext uri="{D42A27DB-BD31-4B8C-83A1-F6EECF244321}">
                <p14:modId xmlns:p14="http://schemas.microsoft.com/office/powerpoint/2010/main" val="2544297409"/>
              </p:ext>
            </p:extLst>
          </p:nvPr>
        </p:nvGraphicFramePr>
        <p:xfrm>
          <a:off x="762000" y="1861457"/>
          <a:ext cx="10972801" cy="3665591"/>
        </p:xfrm>
        <a:graphic>
          <a:graphicData uri="http://schemas.openxmlformats.org/drawingml/2006/table">
            <a:tbl>
              <a:tblPr firstRow="1" firstCol="1" bandRow="1">
                <a:tableStyleId>{5C22544A-7EE6-4342-B048-85BDC9FD1C3A}</a:tableStyleId>
              </a:tblPr>
              <a:tblGrid>
                <a:gridCol w="1720890">
                  <a:extLst>
                    <a:ext uri="{9D8B030D-6E8A-4147-A177-3AD203B41FA5}">
                      <a16:colId xmlns:a16="http://schemas.microsoft.com/office/drawing/2014/main" val="322932727"/>
                    </a:ext>
                  </a:extLst>
                </a:gridCol>
                <a:gridCol w="1799997">
                  <a:extLst>
                    <a:ext uri="{9D8B030D-6E8A-4147-A177-3AD203B41FA5}">
                      <a16:colId xmlns:a16="http://schemas.microsoft.com/office/drawing/2014/main" val="3060710084"/>
                    </a:ext>
                  </a:extLst>
                </a:gridCol>
                <a:gridCol w="1733060">
                  <a:extLst>
                    <a:ext uri="{9D8B030D-6E8A-4147-A177-3AD203B41FA5}">
                      <a16:colId xmlns:a16="http://schemas.microsoft.com/office/drawing/2014/main" val="3441914220"/>
                    </a:ext>
                  </a:extLst>
                </a:gridCol>
                <a:gridCol w="1761051">
                  <a:extLst>
                    <a:ext uri="{9D8B030D-6E8A-4147-A177-3AD203B41FA5}">
                      <a16:colId xmlns:a16="http://schemas.microsoft.com/office/drawing/2014/main" val="24764056"/>
                    </a:ext>
                  </a:extLst>
                </a:gridCol>
                <a:gridCol w="1772005">
                  <a:extLst>
                    <a:ext uri="{9D8B030D-6E8A-4147-A177-3AD203B41FA5}">
                      <a16:colId xmlns:a16="http://schemas.microsoft.com/office/drawing/2014/main" val="105476868"/>
                    </a:ext>
                  </a:extLst>
                </a:gridCol>
                <a:gridCol w="2185798">
                  <a:extLst>
                    <a:ext uri="{9D8B030D-6E8A-4147-A177-3AD203B41FA5}">
                      <a16:colId xmlns:a16="http://schemas.microsoft.com/office/drawing/2014/main" val="3942553964"/>
                    </a:ext>
                  </a:extLst>
                </a:gridCol>
              </a:tblGrid>
              <a:tr h="1849427">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YOLOV4(2D)</a:t>
                      </a:r>
                    </a:p>
                    <a:p>
                      <a:pPr>
                        <a:lnSpc>
                          <a:spcPct val="107000"/>
                        </a:lnSpc>
                        <a:spcAft>
                          <a:spcPts val="800"/>
                        </a:spcAft>
                      </a:pPr>
                      <a:r>
                        <a:rPr lang="en-IN" sz="1400" kern="100">
                          <a:effectLst/>
                        </a:rPr>
                        <a:t>Pointpiller(3D)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COCO</a:t>
                      </a:r>
                    </a:p>
                    <a:p>
                      <a:pPr>
                        <a:lnSpc>
                          <a:spcPct val="107000"/>
                        </a:lnSpc>
                        <a:spcAft>
                          <a:spcPts val="800"/>
                        </a:spcAft>
                      </a:pPr>
                      <a:r>
                        <a:rPr lang="en-IN" sz="1400" kern="100">
                          <a:effectLst/>
                        </a:rPr>
                        <a:t>KITTI</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85%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framework enables efficient real-time object detection on mobile devices.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 The reliance on specific pruning schemes may limit the generalizability of the framework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9833268"/>
                  </a:ext>
                </a:extLst>
              </a:tr>
              <a:tr h="1797287">
                <a:tc>
                  <a:txBody>
                    <a:bodyPr/>
                    <a:lstStyle/>
                    <a:p>
                      <a:pPr algn="just">
                        <a:lnSpc>
                          <a:spcPct val="107000"/>
                        </a:lnSpc>
                        <a:spcAft>
                          <a:spcPts val="800"/>
                        </a:spcAft>
                      </a:pPr>
                      <a:r>
                        <a:rPr lang="en-IN" sz="1400" kern="100">
                          <a:effectLst/>
                        </a:rPr>
                        <a:t>[11]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CNN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PETA–CUHK Dataset</a:t>
                      </a:r>
                    </a:p>
                    <a:p>
                      <a:pPr>
                        <a:lnSpc>
                          <a:spcPct val="107000"/>
                        </a:lnSpc>
                        <a:spcAft>
                          <a:spcPts val="800"/>
                        </a:spcAft>
                      </a:pPr>
                      <a:r>
                        <a:rPr lang="en-IN" sz="1400" kern="100">
                          <a:effectLst/>
                        </a:rPr>
                        <a:t>INRIA DataSet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98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a:effectLst/>
                        </a:rPr>
                        <a:t>High recognition accuracy (up to 100%) . tailored optimizations that may enhance performance compared to standard modules.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kern="100" dirty="0">
                          <a:effectLst/>
                        </a:rPr>
                        <a:t>Building from scratch is time-consuming and may underperform.</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4236823"/>
                  </a:ext>
                </a:extLst>
              </a:tr>
            </a:tbl>
          </a:graphicData>
        </a:graphic>
      </p:graphicFrame>
    </p:spTree>
    <p:extLst>
      <p:ext uri="{BB962C8B-B14F-4D97-AF65-F5344CB8AC3E}">
        <p14:creationId xmlns:p14="http://schemas.microsoft.com/office/powerpoint/2010/main" val="413236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5CB8F-577C-AC8D-DDCA-7C585B71A6BB}"/>
              </a:ext>
            </a:extLst>
          </p:cNvPr>
          <p:cNvSpPr>
            <a:spLocks noGrp="1"/>
          </p:cNvSpPr>
          <p:nvPr>
            <p:ph type="title"/>
          </p:nvPr>
        </p:nvSpPr>
        <p:spPr>
          <a:xfrm>
            <a:off x="609600" y="552368"/>
            <a:ext cx="10972800" cy="1143000"/>
          </a:xfrm>
        </p:spPr>
        <p:txBody>
          <a:bodyPr>
            <a:normAutofit/>
          </a:bodyPr>
          <a:lstStyle/>
          <a:p>
            <a:r>
              <a:rPr lang="en-IN" sz="3600" b="1" dirty="0">
                <a:latin typeface="Times New Roman" panose="02020603050405020304" pitchFamily="18" charset="0"/>
                <a:cs typeface="Times New Roman" panose="02020603050405020304" pitchFamily="18" charset="0"/>
              </a:rPr>
              <a:t>Problem Statement</a:t>
            </a:r>
          </a:p>
        </p:txBody>
      </p:sp>
      <p:sp>
        <p:nvSpPr>
          <p:cNvPr id="4" name="Content Placeholder 3">
            <a:extLst>
              <a:ext uri="{FF2B5EF4-FFF2-40B4-BE49-F238E27FC236}">
                <a16:creationId xmlns:a16="http://schemas.microsoft.com/office/drawing/2014/main" id="{567199DE-4114-A327-4901-15D78659133E}"/>
              </a:ext>
            </a:extLst>
          </p:cNvPr>
          <p:cNvSpPr>
            <a:spLocks noGrp="1"/>
          </p:cNvSpPr>
          <p:nvPr>
            <p:ph idx="1"/>
          </p:nvPr>
        </p:nvSpPr>
        <p:spPr>
          <a:xfrm>
            <a:off x="609600" y="1876279"/>
            <a:ext cx="10972800" cy="4525963"/>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Object detection is a critical task in computer vision that involves identifying and locating objects within images or video frames. Despite significant progress in the field, developing an efficient and accurate object detection system remains challenging due to the need for large annotated datasets, computational resources, and the complexity of tuning hyperparameters. The specific problem addressed in this project is to develop a robust object detection system using TensorFlow that can achieve high accuracy and real-time performance while being adaptable to various real-world applications.</a:t>
            </a:r>
          </a:p>
        </p:txBody>
      </p:sp>
    </p:spTree>
    <p:extLst>
      <p:ext uri="{BB962C8B-B14F-4D97-AF65-F5344CB8AC3E}">
        <p14:creationId xmlns:p14="http://schemas.microsoft.com/office/powerpoint/2010/main" val="309458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85B4-BBD5-BD7D-5A3C-E8A70AABBDD0}"/>
              </a:ext>
            </a:extLst>
          </p:cNvPr>
          <p:cNvSpPr>
            <a:spLocks noGrp="1"/>
          </p:cNvSpPr>
          <p:nvPr>
            <p:ph type="title"/>
          </p:nvPr>
        </p:nvSpPr>
        <p:spPr/>
        <p:txBody>
          <a:bodyPr/>
          <a:lstStyle/>
          <a:p>
            <a:r>
              <a:rPr lang="en-IN" b="1" dirty="0"/>
              <a:t>Methodology</a:t>
            </a:r>
          </a:p>
        </p:txBody>
      </p:sp>
      <p:sp>
        <p:nvSpPr>
          <p:cNvPr id="3" name="Content Placeholder 2">
            <a:extLst>
              <a:ext uri="{FF2B5EF4-FFF2-40B4-BE49-F238E27FC236}">
                <a16:creationId xmlns:a16="http://schemas.microsoft.com/office/drawing/2014/main" id="{7DB0100E-5E8C-1957-E4DC-87C7E00F683B}"/>
              </a:ext>
            </a:extLst>
          </p:cNvPr>
          <p:cNvSpPr>
            <a:spLocks noGrp="1"/>
          </p:cNvSpPr>
          <p:nvPr>
            <p:ph idx="1"/>
          </p:nvPr>
        </p:nvSpPr>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1.Framework and Tools</a:t>
            </a:r>
          </a:p>
          <a:p>
            <a:pPr>
              <a:buFont typeface="Arial" panose="020B0604020202020204" pitchFamily="34" charset="0"/>
              <a:buChar char="•"/>
            </a:pPr>
            <a:r>
              <a:rPr lang="en-IN" sz="1900" b="1" dirty="0">
                <a:latin typeface="Times New Roman" panose="02020603050405020304" pitchFamily="18" charset="0"/>
                <a:cs typeface="Times New Roman" panose="02020603050405020304" pitchFamily="18" charset="0"/>
              </a:rPr>
              <a:t>Framework</a:t>
            </a:r>
            <a:r>
              <a:rPr lang="en-IN" sz="1900" dirty="0">
                <a:latin typeface="Times New Roman" panose="02020603050405020304" pitchFamily="18" charset="0"/>
                <a:cs typeface="Times New Roman" panose="02020603050405020304" pitchFamily="18" charset="0"/>
              </a:rPr>
              <a:t>: TensorFlow</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Model</a:t>
            </a:r>
            <a:r>
              <a:rPr lang="en-IN" sz="2000" dirty="0">
                <a:latin typeface="Times New Roman" panose="02020603050405020304" pitchFamily="18" charset="0"/>
                <a:cs typeface="Times New Roman" panose="02020603050405020304" pitchFamily="18" charset="0"/>
              </a:rPr>
              <a:t>: SSD MobileNet (Single Shot Detector with MobileNet backbone)</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Tools Used</a:t>
            </a:r>
            <a:r>
              <a:rPr lang="en-IN"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TensorFlow Object Detection API.</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Pre-trained SSD MobileNet model from TensorFlow Model Zoo.</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OpenCV for handling real-time video feeds.</a:t>
            </a:r>
          </a:p>
          <a:p>
            <a:pPr marL="0" indent="0">
              <a:buNone/>
            </a:pP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6439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12156</TotalTime>
  <Words>1903</Words>
  <Application>Microsoft Office PowerPoint</Application>
  <PresentationFormat>Widescreen</PresentationFormat>
  <Paragraphs>212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1_Office Theme</vt:lpstr>
      <vt:lpstr>PowerPoint Presentation</vt:lpstr>
      <vt:lpstr>Content</vt:lpstr>
      <vt:lpstr>Abstract</vt:lpstr>
      <vt:lpstr>Introduction</vt:lpstr>
      <vt:lpstr>Literature Review</vt:lpstr>
      <vt:lpstr>Literature Review</vt:lpstr>
      <vt:lpstr>Literature review</vt:lpstr>
      <vt:lpstr>Problem Statement</vt:lpstr>
      <vt:lpstr>Methodology</vt:lpstr>
      <vt:lpstr>Methodology</vt:lpstr>
      <vt:lpstr>Methodology</vt:lpstr>
      <vt:lpstr>Methodology </vt:lpstr>
      <vt:lpstr>Methodology</vt:lpstr>
      <vt:lpstr>Methodology</vt:lpstr>
      <vt:lpstr>Loss Function after 2000 training steps</vt:lpstr>
      <vt:lpstr>Average precision</vt:lpstr>
      <vt:lpstr>Loss Function</vt:lpstr>
      <vt:lpstr>Result</vt:lpstr>
      <vt:lpstr>Result</vt:lpstr>
      <vt:lpstr>Conclusion</vt:lpstr>
      <vt:lpstr>Future Scope</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Akhilesh Mohan Srivastava</dc:creator>
  <cp:lastModifiedBy>Suvayan Chatterjee</cp:lastModifiedBy>
  <cp:revision>62</cp:revision>
  <dcterms:created xsi:type="dcterms:W3CDTF">2023-11-03T12:07:14Z</dcterms:created>
  <dcterms:modified xsi:type="dcterms:W3CDTF">2025-01-25T19:08:13Z</dcterms:modified>
</cp:coreProperties>
</file>